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15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18/02/2015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18/02/2015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18/02/2015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18/02/2015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18/02/2015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18/02/2015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18/02/2015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18/02/2015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18/02/2015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18/02/2015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18/02/2015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18/02/2015</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rendhunter.com/id/249255" TargetMode="External"/><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trendhunter.com/id/253684" TargetMode="Externa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hyperlink" Target="http://www.trendhunter.com/id/241850" TargetMode="External"/><Relationship Id="rId4" Type="http://schemas.openxmlformats.org/officeDocument/2006/relationships/hyperlink" Target="http://www.trendhunter.com/id/256208" TargetMode="Externa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6.jpg"/><Relationship Id="rId18" Type="http://schemas.openxmlformats.org/officeDocument/2006/relationships/image" Target="../media/image847.jpe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846.jpeg"/><Relationship Id="rId2" Type="http://schemas.openxmlformats.org/officeDocument/2006/relationships/image" Target="../media/image27.png"/><Relationship Id="rId16" Type="http://schemas.openxmlformats.org/officeDocument/2006/relationships/image" Target="../media/image845.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5.png"/><Relationship Id="rId5" Type="http://schemas.openxmlformats.org/officeDocument/2006/relationships/image" Target="../media/image28.jpg"/><Relationship Id="rId15" Type="http://schemas.openxmlformats.org/officeDocument/2006/relationships/image" Target="../media/image58.jpg"/><Relationship Id="rId10" Type="http://schemas.openxmlformats.org/officeDocument/2006/relationships/image" Target="../media/image53.png"/><Relationship Id="rId19" Type="http://schemas.openxmlformats.org/officeDocument/2006/relationships/image" Target="../media/image848.jpeg"/><Relationship Id="rId4" Type="http://schemas.openxmlformats.org/officeDocument/2006/relationships/hyperlink" Target="http://www.trendhunter.com/id/252945" TargetMode="External"/><Relationship Id="rId9" Type="http://schemas.openxmlformats.org/officeDocument/2006/relationships/image" Target="../media/image153.png"/><Relationship Id="rId14" Type="http://schemas.openxmlformats.org/officeDocument/2006/relationships/image" Target="../media/image57.jpg"/></Relationships>
</file>

<file path=ppt/slides/_rels/slide10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726.jpg"/><Relationship Id="rId18" Type="http://schemas.openxmlformats.org/officeDocument/2006/relationships/image" Target="../media/image851.jpe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850.jpeg"/><Relationship Id="rId2" Type="http://schemas.openxmlformats.org/officeDocument/2006/relationships/image" Target="../media/image27.png"/><Relationship Id="rId16" Type="http://schemas.openxmlformats.org/officeDocument/2006/relationships/image" Target="../media/image849.jpeg"/><Relationship Id="rId20" Type="http://schemas.openxmlformats.org/officeDocument/2006/relationships/image" Target="../media/image853.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5.png"/><Relationship Id="rId5" Type="http://schemas.openxmlformats.org/officeDocument/2006/relationships/image" Target="../media/image28.jpg"/><Relationship Id="rId15" Type="http://schemas.openxmlformats.org/officeDocument/2006/relationships/image" Target="../media/image58.jpg"/><Relationship Id="rId10" Type="http://schemas.openxmlformats.org/officeDocument/2006/relationships/image" Target="../media/image714.png"/><Relationship Id="rId19" Type="http://schemas.openxmlformats.org/officeDocument/2006/relationships/image" Target="../media/image852.jpeg"/><Relationship Id="rId4" Type="http://schemas.openxmlformats.org/officeDocument/2006/relationships/hyperlink" Target="http://www.trendhunter.com/id/252289" TargetMode="External"/><Relationship Id="rId9" Type="http://schemas.openxmlformats.org/officeDocument/2006/relationships/image" Target="../media/image477.png"/><Relationship Id="rId14" Type="http://schemas.openxmlformats.org/officeDocument/2006/relationships/image" Target="../media/image36.jpg"/></Relationships>
</file>

<file path=ppt/slides/_rels/slide102.xml.rels><?xml version="1.0" encoding="UTF-8" standalone="yes"?>
<Relationships xmlns="http://schemas.openxmlformats.org/package/2006/relationships"><Relationship Id="rId2" Type="http://schemas.openxmlformats.org/officeDocument/2006/relationships/image" Target="../media/image85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55.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856.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5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5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5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86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86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www.trendhunter.com/id/227469" TargetMode="External"/><Relationship Id="rId3" Type="http://schemas.openxmlformats.org/officeDocument/2006/relationships/image" Target="../media/image17.png"/><Relationship Id="rId7" Type="http://schemas.openxmlformats.org/officeDocument/2006/relationships/hyperlink" Target="http://www.trendhunter.com/id/253684" TargetMode="External"/><Relationship Id="rId12" Type="http://schemas.openxmlformats.org/officeDocument/2006/relationships/image" Target="../media/image19.jpe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hyperlink" Target="http://www.trendhunter.com/id/260655" TargetMode="External"/><Relationship Id="rId5" Type="http://schemas.openxmlformats.org/officeDocument/2006/relationships/hyperlink" Target="http://www.trendhunter.com/id/240068" TargetMode="External"/><Relationship Id="rId10" Type="http://schemas.openxmlformats.org/officeDocument/2006/relationships/image" Target="../media/image5.jpeg"/><Relationship Id="rId4" Type="http://schemas.openxmlformats.org/officeDocument/2006/relationships/hyperlink" Target="http://www.trendhunter.com" TargetMode="External"/><Relationship Id="rId9" Type="http://schemas.openxmlformats.org/officeDocument/2006/relationships/hyperlink" Target="http://www.trendhunter.com/id/249255" TargetMode="External"/><Relationship Id="rId1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www.trendhunter.com/id/261610" TargetMode="External"/><Relationship Id="rId3" Type="http://schemas.openxmlformats.org/officeDocument/2006/relationships/image" Target="../media/image17.png"/><Relationship Id="rId7" Type="http://schemas.openxmlformats.org/officeDocument/2006/relationships/hyperlink" Target="http://www.trendhunter.com/id/259245" TargetMode="External"/><Relationship Id="rId12" Type="http://schemas.openxmlformats.org/officeDocument/2006/relationships/image" Target="../media/image24.jpeg"/><Relationship Id="rId2" Type="http://schemas.openxmlformats.org/officeDocument/2006/relationships/image" Target="../media/image16.jpg"/><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hyperlink" Target="http://www.trendhunter.com/id/247597" TargetMode="External"/><Relationship Id="rId5" Type="http://schemas.openxmlformats.org/officeDocument/2006/relationships/hyperlink" Target="http://www.trendhunter.com/id/208766" TargetMode="External"/><Relationship Id="rId15" Type="http://schemas.openxmlformats.org/officeDocument/2006/relationships/hyperlink" Target="http://www.trendhunter.com/id/261414" TargetMode="External"/><Relationship Id="rId10" Type="http://schemas.openxmlformats.org/officeDocument/2006/relationships/image" Target="../media/image23.jpeg"/><Relationship Id="rId4" Type="http://schemas.openxmlformats.org/officeDocument/2006/relationships/hyperlink" Target="http://www.trendhunter.com" TargetMode="External"/><Relationship Id="rId9" Type="http://schemas.openxmlformats.org/officeDocument/2006/relationships/hyperlink" Target="http://www.trendhunter.com/id/257820" TargetMode="External"/><Relationship Id="rId1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hyperlink" Target="http://www.trendhunter.com" TargetMode="External"/></Relationships>
</file>

<file path=ppt/slides/_rels/slide14.xml.rels><?xml version="1.0" encoding="UTF-8" standalone="yes"?>
<Relationships xmlns="http://schemas.openxmlformats.org/package/2006/relationships"><Relationship Id="rId13" Type="http://schemas.openxmlformats.org/officeDocument/2006/relationships/image" Target="../media/image35.jpg"/><Relationship Id="rId18" Type="http://schemas.openxmlformats.org/officeDocument/2006/relationships/image" Target="../media/image39.png"/><Relationship Id="rId26" Type="http://schemas.openxmlformats.org/officeDocument/2006/relationships/image" Target="../media/image45.png"/><Relationship Id="rId3" Type="http://schemas.openxmlformats.org/officeDocument/2006/relationships/image" Target="../media/image16.jpg"/><Relationship Id="rId21" Type="http://schemas.openxmlformats.org/officeDocument/2006/relationships/image" Target="../media/image41.jpeg"/><Relationship Id="rId34" Type="http://schemas.openxmlformats.org/officeDocument/2006/relationships/hyperlink" Target="http://www.trendhunter.com/id/228198" TargetMode="External"/><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38.jpeg"/><Relationship Id="rId25" Type="http://schemas.openxmlformats.org/officeDocument/2006/relationships/image" Target="../media/image44.jpeg"/><Relationship Id="rId33" Type="http://schemas.openxmlformats.org/officeDocument/2006/relationships/image" Target="../media/image50.png"/><Relationship Id="rId2" Type="http://schemas.openxmlformats.org/officeDocument/2006/relationships/image" Target="../media/image27.png"/><Relationship Id="rId16" Type="http://schemas.openxmlformats.org/officeDocument/2006/relationships/hyperlink" Target="http://www.trendhunter.com/id/234815" TargetMode="External"/><Relationship Id="rId20" Type="http://schemas.openxmlformats.org/officeDocument/2006/relationships/hyperlink" Target="http://www.trendhunter.com/id/235622" TargetMode="External"/><Relationship Id="rId29"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hyperlink" Target="http://www.trendhunter.com/id/231152" TargetMode="External"/><Relationship Id="rId32" Type="http://schemas.openxmlformats.org/officeDocument/2006/relationships/image" Target="../media/image49.png"/><Relationship Id="rId5" Type="http://schemas.openxmlformats.org/officeDocument/2006/relationships/image" Target="../media/image28.jpg"/><Relationship Id="rId15" Type="http://schemas.openxmlformats.org/officeDocument/2006/relationships/image" Target="../media/image37.jpg"/><Relationship Id="rId23" Type="http://schemas.openxmlformats.org/officeDocument/2006/relationships/image" Target="../media/image43.png"/><Relationship Id="rId28" Type="http://schemas.openxmlformats.org/officeDocument/2006/relationships/image" Target="../media/image46.jpeg"/><Relationship Id="rId36" Type="http://schemas.openxmlformats.org/officeDocument/2006/relationships/image" Target="../media/image52.png"/><Relationship Id="rId10" Type="http://schemas.openxmlformats.org/officeDocument/2006/relationships/image" Target="../media/image33.png"/><Relationship Id="rId19" Type="http://schemas.openxmlformats.org/officeDocument/2006/relationships/image" Target="../media/image40.png"/><Relationship Id="rId31" Type="http://schemas.openxmlformats.org/officeDocument/2006/relationships/image" Target="../media/image48.jpeg"/><Relationship Id="rId4" Type="http://schemas.openxmlformats.org/officeDocument/2006/relationships/hyperlink" Target="http://www.trendhunter.com/id/240068" TargetMode="External"/><Relationship Id="rId9" Type="http://schemas.openxmlformats.org/officeDocument/2006/relationships/image" Target="../media/image32.png"/><Relationship Id="rId14" Type="http://schemas.openxmlformats.org/officeDocument/2006/relationships/image" Target="../media/image36.jpg"/><Relationship Id="rId22" Type="http://schemas.openxmlformats.org/officeDocument/2006/relationships/image" Target="../media/image42.png"/><Relationship Id="rId27" Type="http://schemas.openxmlformats.org/officeDocument/2006/relationships/hyperlink" Target="http://www.trendhunter.com/id/212175" TargetMode="External"/><Relationship Id="rId30" Type="http://schemas.openxmlformats.org/officeDocument/2006/relationships/hyperlink" Target="http://www.trendhunter.com/id/231698" TargetMode="External"/><Relationship Id="rId35" Type="http://schemas.openxmlformats.org/officeDocument/2006/relationships/image" Target="../media/image51.jpeg"/><Relationship Id="rId8"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6.jpg"/><Relationship Id="rId18" Type="http://schemas.openxmlformats.org/officeDocument/2006/relationships/image" Target="../media/image39.png"/><Relationship Id="rId26" Type="http://schemas.openxmlformats.org/officeDocument/2006/relationships/image" Target="../media/image64.png"/><Relationship Id="rId3" Type="http://schemas.openxmlformats.org/officeDocument/2006/relationships/image" Target="../media/image16.jpg"/><Relationship Id="rId21" Type="http://schemas.openxmlformats.org/officeDocument/2006/relationships/image" Target="../media/image61.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59.jpeg"/><Relationship Id="rId25" Type="http://schemas.openxmlformats.org/officeDocument/2006/relationships/image" Target="../media/image63.jpeg"/><Relationship Id="rId2" Type="http://schemas.openxmlformats.org/officeDocument/2006/relationships/image" Target="../media/image27.png"/><Relationship Id="rId16" Type="http://schemas.openxmlformats.org/officeDocument/2006/relationships/hyperlink" Target="http://www.trendhunter.com/id/240476" TargetMode="External"/><Relationship Id="rId20" Type="http://schemas.openxmlformats.org/officeDocument/2006/relationships/hyperlink" Target="http://www.trendhunter.com/id/252945" TargetMode="External"/><Relationship Id="rId29"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5.png"/><Relationship Id="rId24" Type="http://schemas.openxmlformats.org/officeDocument/2006/relationships/hyperlink" Target="http://www.trendhunter.com/id/248559" TargetMode="External"/><Relationship Id="rId5" Type="http://schemas.openxmlformats.org/officeDocument/2006/relationships/image" Target="../media/image28.jpg"/><Relationship Id="rId15" Type="http://schemas.openxmlformats.org/officeDocument/2006/relationships/image" Target="../media/image58.jpg"/><Relationship Id="rId23" Type="http://schemas.openxmlformats.org/officeDocument/2006/relationships/image" Target="../media/image62.png"/><Relationship Id="rId28" Type="http://schemas.openxmlformats.org/officeDocument/2006/relationships/image" Target="../media/image65.jpeg"/><Relationship Id="rId10" Type="http://schemas.openxmlformats.org/officeDocument/2006/relationships/image" Target="../media/image54.png"/><Relationship Id="rId19" Type="http://schemas.openxmlformats.org/officeDocument/2006/relationships/image" Target="../media/image60.png"/><Relationship Id="rId4" Type="http://schemas.openxmlformats.org/officeDocument/2006/relationships/hyperlink" Target="http://www.trendhunter.com/id/253684" TargetMode="External"/><Relationship Id="rId9" Type="http://schemas.openxmlformats.org/officeDocument/2006/relationships/image" Target="../media/image53.png"/><Relationship Id="rId14" Type="http://schemas.openxmlformats.org/officeDocument/2006/relationships/image" Target="../media/image57.jpg"/><Relationship Id="rId22" Type="http://schemas.openxmlformats.org/officeDocument/2006/relationships/image" Target="../media/image42.png"/><Relationship Id="rId27" Type="http://schemas.openxmlformats.org/officeDocument/2006/relationships/hyperlink" Target="http://www.trendhunter.com/id/24024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39.png"/><Relationship Id="rId26" Type="http://schemas.openxmlformats.org/officeDocument/2006/relationships/image" Target="../media/image76.png"/><Relationship Id="rId3" Type="http://schemas.openxmlformats.org/officeDocument/2006/relationships/image" Target="../media/image16.jpg"/><Relationship Id="rId21" Type="http://schemas.openxmlformats.org/officeDocument/2006/relationships/image" Target="../media/image73.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1.jpeg"/><Relationship Id="rId25" Type="http://schemas.openxmlformats.org/officeDocument/2006/relationships/image" Target="../media/image75.jpeg"/><Relationship Id="rId2" Type="http://schemas.openxmlformats.org/officeDocument/2006/relationships/image" Target="../media/image27.png"/><Relationship Id="rId16" Type="http://schemas.openxmlformats.org/officeDocument/2006/relationships/hyperlink" Target="http://www.trendhunter.com/id/233966" TargetMode="External"/><Relationship Id="rId20" Type="http://schemas.openxmlformats.org/officeDocument/2006/relationships/hyperlink" Target="http://www.trendhunter.com/id/225223" TargetMode="External"/><Relationship Id="rId29"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4.png"/><Relationship Id="rId24" Type="http://schemas.openxmlformats.org/officeDocument/2006/relationships/hyperlink" Target="http://www.trendhunter.com/id/222777" TargetMode="External"/><Relationship Id="rId5" Type="http://schemas.openxmlformats.org/officeDocument/2006/relationships/image" Target="../media/image28.jpg"/><Relationship Id="rId15" Type="http://schemas.openxmlformats.org/officeDocument/2006/relationships/image" Target="../media/image70.jpg"/><Relationship Id="rId23" Type="http://schemas.openxmlformats.org/officeDocument/2006/relationships/image" Target="../media/image74.png"/><Relationship Id="rId28" Type="http://schemas.openxmlformats.org/officeDocument/2006/relationships/image" Target="../media/image77.jpeg"/><Relationship Id="rId10" Type="http://schemas.openxmlformats.org/officeDocument/2006/relationships/image" Target="../media/image68.png"/><Relationship Id="rId19" Type="http://schemas.openxmlformats.org/officeDocument/2006/relationships/image" Target="../media/image72.png"/><Relationship Id="rId4" Type="http://schemas.openxmlformats.org/officeDocument/2006/relationships/hyperlink" Target="http://www.trendhunter.com/id/249255" TargetMode="External"/><Relationship Id="rId9" Type="http://schemas.openxmlformats.org/officeDocument/2006/relationships/image" Target="../media/image67.png"/><Relationship Id="rId14" Type="http://schemas.openxmlformats.org/officeDocument/2006/relationships/image" Target="../media/image57.jpg"/><Relationship Id="rId22" Type="http://schemas.openxmlformats.org/officeDocument/2006/relationships/image" Target="../media/image42.png"/><Relationship Id="rId27" Type="http://schemas.openxmlformats.org/officeDocument/2006/relationships/hyperlink" Target="http://www.trendhunter.com/id/244048"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39.png"/><Relationship Id="rId26" Type="http://schemas.openxmlformats.org/officeDocument/2006/relationships/image" Target="../media/image87.png"/><Relationship Id="rId3" Type="http://schemas.openxmlformats.org/officeDocument/2006/relationships/image" Target="../media/image16.jpg"/><Relationship Id="rId21" Type="http://schemas.openxmlformats.org/officeDocument/2006/relationships/image" Target="../media/image84.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82.jpeg"/><Relationship Id="rId25" Type="http://schemas.openxmlformats.org/officeDocument/2006/relationships/image" Target="../media/image86.jpeg"/><Relationship Id="rId2" Type="http://schemas.openxmlformats.org/officeDocument/2006/relationships/image" Target="../media/image17.png"/><Relationship Id="rId16" Type="http://schemas.openxmlformats.org/officeDocument/2006/relationships/hyperlink" Target="http://www.trendhunter.com/id/204547" TargetMode="External"/><Relationship Id="rId20" Type="http://schemas.openxmlformats.org/officeDocument/2006/relationships/hyperlink" Target="http://www.trendhunter.com/id/175363" TargetMode="External"/><Relationship Id="rId29"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1.png"/><Relationship Id="rId24" Type="http://schemas.openxmlformats.org/officeDocument/2006/relationships/hyperlink" Target="http://www.trendhunter.com/id/225316" TargetMode="External"/><Relationship Id="rId5" Type="http://schemas.openxmlformats.org/officeDocument/2006/relationships/image" Target="../media/image28.jpg"/><Relationship Id="rId15" Type="http://schemas.openxmlformats.org/officeDocument/2006/relationships/image" Target="../media/image58.jpg"/><Relationship Id="rId23" Type="http://schemas.openxmlformats.org/officeDocument/2006/relationships/image" Target="../media/image85.png"/><Relationship Id="rId28" Type="http://schemas.openxmlformats.org/officeDocument/2006/relationships/image" Target="../media/image88.jpeg"/><Relationship Id="rId10" Type="http://schemas.openxmlformats.org/officeDocument/2006/relationships/image" Target="../media/image80.png"/><Relationship Id="rId19" Type="http://schemas.openxmlformats.org/officeDocument/2006/relationships/image" Target="../media/image83.png"/><Relationship Id="rId4" Type="http://schemas.openxmlformats.org/officeDocument/2006/relationships/hyperlink" Target="http://www.trendhunter.com/id/260655" TargetMode="External"/><Relationship Id="rId9" Type="http://schemas.openxmlformats.org/officeDocument/2006/relationships/image" Target="../media/image79.png"/><Relationship Id="rId14" Type="http://schemas.openxmlformats.org/officeDocument/2006/relationships/image" Target="../media/image57.jpg"/><Relationship Id="rId22" Type="http://schemas.openxmlformats.org/officeDocument/2006/relationships/image" Target="../media/image42.png"/><Relationship Id="rId27" Type="http://schemas.openxmlformats.org/officeDocument/2006/relationships/hyperlink" Target="http://www.trendhunter.com/id/207560" TargetMode="External"/></Relationships>
</file>

<file path=ppt/slides/_rels/slide18.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192745" TargetMode="External"/><Relationship Id="rId39" Type="http://schemas.openxmlformats.org/officeDocument/2006/relationships/image" Target="../media/image106.jpeg"/><Relationship Id="rId21" Type="http://schemas.openxmlformats.org/officeDocument/2006/relationships/image" Target="../media/image94.jpeg"/><Relationship Id="rId34" Type="http://schemas.openxmlformats.org/officeDocument/2006/relationships/image" Target="../media/image103.png"/><Relationship Id="rId42" Type="http://schemas.openxmlformats.org/officeDocument/2006/relationships/hyperlink" Target="http://www.trendhunter.com/id/137220" TargetMode="External"/><Relationship Id="rId47" Type="http://schemas.openxmlformats.org/officeDocument/2006/relationships/image" Target="../media/image111.png"/><Relationship Id="rId7" Type="http://schemas.openxmlformats.org/officeDocument/2006/relationships/image" Target="../media/image30.png"/><Relationship Id="rId2" Type="http://schemas.openxmlformats.org/officeDocument/2006/relationships/image" Target="../media/image27.png"/><Relationship Id="rId16" Type="http://schemas.openxmlformats.org/officeDocument/2006/relationships/hyperlink" Target="http://www.trendhunter.com/id/219165" TargetMode="External"/><Relationship Id="rId29" Type="http://schemas.openxmlformats.org/officeDocument/2006/relationships/hyperlink" Target="http://www.trendhunter.com/id/158820"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90.png"/><Relationship Id="rId24" Type="http://schemas.openxmlformats.org/officeDocument/2006/relationships/image" Target="../media/image96.jpeg"/><Relationship Id="rId32" Type="http://schemas.openxmlformats.org/officeDocument/2006/relationships/hyperlink" Target="http://www.trendhunter.com/id/171249" TargetMode="External"/><Relationship Id="rId37" Type="http://schemas.openxmlformats.org/officeDocument/2006/relationships/image" Target="../media/image105.png"/><Relationship Id="rId40" Type="http://schemas.openxmlformats.org/officeDocument/2006/relationships/image" Target="../media/image49.png"/><Relationship Id="rId45" Type="http://schemas.openxmlformats.org/officeDocument/2006/relationships/hyperlink" Target="http://www.trendhunter.com/id/222428" TargetMode="External"/><Relationship Id="rId5" Type="http://schemas.openxmlformats.org/officeDocument/2006/relationships/image" Target="../media/image28.jpg"/><Relationship Id="rId15" Type="http://schemas.openxmlformats.org/officeDocument/2006/relationships/image" Target="../media/image91.jpg"/><Relationship Id="rId23" Type="http://schemas.openxmlformats.org/officeDocument/2006/relationships/hyperlink" Target="http://www.trendhunter.com/id/224856" TargetMode="External"/><Relationship Id="rId28" Type="http://schemas.openxmlformats.org/officeDocument/2006/relationships/image" Target="../media/image99.png"/><Relationship Id="rId36" Type="http://schemas.openxmlformats.org/officeDocument/2006/relationships/image" Target="../media/image104.jpeg"/><Relationship Id="rId10" Type="http://schemas.openxmlformats.org/officeDocument/2006/relationships/image" Target="../media/image32.png"/><Relationship Id="rId19" Type="http://schemas.openxmlformats.org/officeDocument/2006/relationships/image" Target="../media/image93.png"/><Relationship Id="rId31" Type="http://schemas.openxmlformats.org/officeDocument/2006/relationships/image" Target="../media/image101.png"/><Relationship Id="rId44" Type="http://schemas.openxmlformats.org/officeDocument/2006/relationships/image" Target="../media/image109.png"/><Relationship Id="rId4" Type="http://schemas.openxmlformats.org/officeDocument/2006/relationships/hyperlink" Target="http://www.trendhunter.com/id/227469" TargetMode="External"/><Relationship Id="rId9" Type="http://schemas.openxmlformats.org/officeDocument/2006/relationships/image" Target="../media/image34.png"/><Relationship Id="rId14" Type="http://schemas.openxmlformats.org/officeDocument/2006/relationships/image" Target="../media/image57.jpg"/><Relationship Id="rId22" Type="http://schemas.openxmlformats.org/officeDocument/2006/relationships/image" Target="../media/image95.png"/><Relationship Id="rId27" Type="http://schemas.openxmlformats.org/officeDocument/2006/relationships/image" Target="../media/image98.jpeg"/><Relationship Id="rId30" Type="http://schemas.openxmlformats.org/officeDocument/2006/relationships/image" Target="../media/image100.jpeg"/><Relationship Id="rId35" Type="http://schemas.openxmlformats.org/officeDocument/2006/relationships/hyperlink" Target="http://www.trendhunter.com/id/178957" TargetMode="External"/><Relationship Id="rId43" Type="http://schemas.openxmlformats.org/officeDocument/2006/relationships/image" Target="../media/image108.jpeg"/><Relationship Id="rId8" Type="http://schemas.openxmlformats.org/officeDocument/2006/relationships/image" Target="../media/image31.png"/><Relationship Id="rId3" Type="http://schemas.openxmlformats.org/officeDocument/2006/relationships/image" Target="../media/image16.jpg"/><Relationship Id="rId12" Type="http://schemas.openxmlformats.org/officeDocument/2006/relationships/hyperlink" Target="http://www.trendhunter.com/trendreports" TargetMode="External"/><Relationship Id="rId17" Type="http://schemas.openxmlformats.org/officeDocument/2006/relationships/image" Target="../media/image92.jpeg"/><Relationship Id="rId25" Type="http://schemas.openxmlformats.org/officeDocument/2006/relationships/image" Target="../media/image97.png"/><Relationship Id="rId33" Type="http://schemas.openxmlformats.org/officeDocument/2006/relationships/image" Target="../media/image102.jpeg"/><Relationship Id="rId38" Type="http://schemas.openxmlformats.org/officeDocument/2006/relationships/hyperlink" Target="http://www.trendhunter.com/id/204820" TargetMode="External"/><Relationship Id="rId46" Type="http://schemas.openxmlformats.org/officeDocument/2006/relationships/image" Target="../media/image110.jpeg"/><Relationship Id="rId20" Type="http://schemas.openxmlformats.org/officeDocument/2006/relationships/hyperlink" Target="http://www.trendhunter.com/id/169022" TargetMode="External"/><Relationship Id="rId41" Type="http://schemas.openxmlformats.org/officeDocument/2006/relationships/image" Target="../media/image107.png"/></Relationships>
</file>

<file path=ppt/slides/_rels/slide19.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39.png"/><Relationship Id="rId26" Type="http://schemas.openxmlformats.org/officeDocument/2006/relationships/image" Target="../media/image119.png"/><Relationship Id="rId3" Type="http://schemas.openxmlformats.org/officeDocument/2006/relationships/image" Target="../media/image16.jpg"/><Relationship Id="rId21" Type="http://schemas.openxmlformats.org/officeDocument/2006/relationships/image" Target="../media/image116.jpeg"/><Relationship Id="rId34" Type="http://schemas.openxmlformats.org/officeDocument/2006/relationships/hyperlink" Target="http://www.trendhunter.com/id/208009" TargetMode="External"/><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114.jpeg"/><Relationship Id="rId25" Type="http://schemas.openxmlformats.org/officeDocument/2006/relationships/image" Target="../media/image118.jpeg"/><Relationship Id="rId33" Type="http://schemas.openxmlformats.org/officeDocument/2006/relationships/image" Target="../media/image123.png"/><Relationship Id="rId2" Type="http://schemas.openxmlformats.org/officeDocument/2006/relationships/image" Target="../media/image27.png"/><Relationship Id="rId16" Type="http://schemas.openxmlformats.org/officeDocument/2006/relationships/hyperlink" Target="http://www.trendhunter.com/id/202447" TargetMode="External"/><Relationship Id="rId20" Type="http://schemas.openxmlformats.org/officeDocument/2006/relationships/hyperlink" Target="http://www.trendhunter.com/id/215716" TargetMode="External"/><Relationship Id="rId29"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13.png"/><Relationship Id="rId24" Type="http://schemas.openxmlformats.org/officeDocument/2006/relationships/hyperlink" Target="http://www.trendhunter.com/id/218238" TargetMode="External"/><Relationship Id="rId32" Type="http://schemas.openxmlformats.org/officeDocument/2006/relationships/image" Target="../media/image49.png"/><Relationship Id="rId5" Type="http://schemas.openxmlformats.org/officeDocument/2006/relationships/image" Target="../media/image28.jpg"/><Relationship Id="rId15" Type="http://schemas.openxmlformats.org/officeDocument/2006/relationships/image" Target="../media/image91.jpg"/><Relationship Id="rId23" Type="http://schemas.openxmlformats.org/officeDocument/2006/relationships/image" Target="../media/image117.png"/><Relationship Id="rId28" Type="http://schemas.openxmlformats.org/officeDocument/2006/relationships/image" Target="../media/image120.jpeg"/><Relationship Id="rId36" Type="http://schemas.openxmlformats.org/officeDocument/2006/relationships/image" Target="../media/image125.png"/><Relationship Id="rId10" Type="http://schemas.openxmlformats.org/officeDocument/2006/relationships/image" Target="../media/image112.png"/><Relationship Id="rId19" Type="http://schemas.openxmlformats.org/officeDocument/2006/relationships/image" Target="../media/image115.png"/><Relationship Id="rId31" Type="http://schemas.openxmlformats.org/officeDocument/2006/relationships/image" Target="../media/image122.jpeg"/><Relationship Id="rId4" Type="http://schemas.openxmlformats.org/officeDocument/2006/relationships/hyperlink" Target="http://www.trendhunter.com/id/241850" TargetMode="External"/><Relationship Id="rId9" Type="http://schemas.openxmlformats.org/officeDocument/2006/relationships/image" Target="../media/image90.png"/><Relationship Id="rId14" Type="http://schemas.openxmlformats.org/officeDocument/2006/relationships/image" Target="../media/image57.jpg"/><Relationship Id="rId22" Type="http://schemas.openxmlformats.org/officeDocument/2006/relationships/image" Target="../media/image42.png"/><Relationship Id="rId27" Type="http://schemas.openxmlformats.org/officeDocument/2006/relationships/hyperlink" Target="http://www.trendhunter.com/id/204371" TargetMode="External"/><Relationship Id="rId30" Type="http://schemas.openxmlformats.org/officeDocument/2006/relationships/hyperlink" Target="http://www.trendhunter.com/id/208426" TargetMode="External"/><Relationship Id="rId35" Type="http://schemas.openxmlformats.org/officeDocument/2006/relationships/image" Target="../media/image124.jpeg"/><Relationship Id="rId8"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39.png"/><Relationship Id="rId26" Type="http://schemas.openxmlformats.org/officeDocument/2006/relationships/image" Target="../media/image133.png"/><Relationship Id="rId3" Type="http://schemas.openxmlformats.org/officeDocument/2006/relationships/image" Target="../media/image16.jpg"/><Relationship Id="rId21" Type="http://schemas.openxmlformats.org/officeDocument/2006/relationships/image" Target="../media/image130.jpeg"/><Relationship Id="rId34" Type="http://schemas.openxmlformats.org/officeDocument/2006/relationships/hyperlink" Target="http://www.trendhunter.com/id/187991" TargetMode="External"/><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128.jpeg"/><Relationship Id="rId25" Type="http://schemas.openxmlformats.org/officeDocument/2006/relationships/image" Target="../media/image132.jpeg"/><Relationship Id="rId33" Type="http://schemas.openxmlformats.org/officeDocument/2006/relationships/image" Target="../media/image137.png"/><Relationship Id="rId2" Type="http://schemas.openxmlformats.org/officeDocument/2006/relationships/image" Target="../media/image27.png"/><Relationship Id="rId16" Type="http://schemas.openxmlformats.org/officeDocument/2006/relationships/hyperlink" Target="http://www.trendhunter.com/id/220798" TargetMode="External"/><Relationship Id="rId20" Type="http://schemas.openxmlformats.org/officeDocument/2006/relationships/hyperlink" Target="http://www.trendhunter.com/id/202640" TargetMode="External"/><Relationship Id="rId29"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27.png"/><Relationship Id="rId24" Type="http://schemas.openxmlformats.org/officeDocument/2006/relationships/hyperlink" Target="http://www.trendhunter.com/id/185598" TargetMode="External"/><Relationship Id="rId32" Type="http://schemas.openxmlformats.org/officeDocument/2006/relationships/image" Target="../media/image49.png"/><Relationship Id="rId5" Type="http://schemas.openxmlformats.org/officeDocument/2006/relationships/image" Target="../media/image28.jpg"/><Relationship Id="rId15" Type="http://schemas.openxmlformats.org/officeDocument/2006/relationships/image" Target="../media/image70.jpg"/><Relationship Id="rId23" Type="http://schemas.openxmlformats.org/officeDocument/2006/relationships/image" Target="../media/image131.png"/><Relationship Id="rId28" Type="http://schemas.openxmlformats.org/officeDocument/2006/relationships/image" Target="../media/image134.jpeg"/><Relationship Id="rId36" Type="http://schemas.openxmlformats.org/officeDocument/2006/relationships/image" Target="../media/image139.png"/><Relationship Id="rId10" Type="http://schemas.openxmlformats.org/officeDocument/2006/relationships/image" Target="../media/image126.png"/><Relationship Id="rId19" Type="http://schemas.openxmlformats.org/officeDocument/2006/relationships/image" Target="../media/image129.png"/><Relationship Id="rId31" Type="http://schemas.openxmlformats.org/officeDocument/2006/relationships/image" Target="../media/image136.jpeg"/><Relationship Id="rId4" Type="http://schemas.openxmlformats.org/officeDocument/2006/relationships/hyperlink" Target="http://www.trendhunter.com/id/248121" TargetMode="External"/><Relationship Id="rId9" Type="http://schemas.openxmlformats.org/officeDocument/2006/relationships/image" Target="../media/image33.png"/><Relationship Id="rId14" Type="http://schemas.openxmlformats.org/officeDocument/2006/relationships/image" Target="../media/image57.jpg"/><Relationship Id="rId22" Type="http://schemas.openxmlformats.org/officeDocument/2006/relationships/image" Target="../media/image42.png"/><Relationship Id="rId27" Type="http://schemas.openxmlformats.org/officeDocument/2006/relationships/hyperlink" Target="http://www.trendhunter.com/id/182288" TargetMode="External"/><Relationship Id="rId30" Type="http://schemas.openxmlformats.org/officeDocument/2006/relationships/hyperlink" Target="http://www.trendhunter.com/id/213207" TargetMode="External"/><Relationship Id="rId35" Type="http://schemas.openxmlformats.org/officeDocument/2006/relationships/image" Target="../media/image138.jpeg"/><Relationship Id="rId8"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6.jpg"/><Relationship Id="rId18" Type="http://schemas.openxmlformats.org/officeDocument/2006/relationships/image" Target="../media/image39.png"/><Relationship Id="rId26" Type="http://schemas.openxmlformats.org/officeDocument/2006/relationships/image" Target="../media/image147.png"/><Relationship Id="rId3" Type="http://schemas.openxmlformats.org/officeDocument/2006/relationships/image" Target="../media/image16.jpg"/><Relationship Id="rId21" Type="http://schemas.openxmlformats.org/officeDocument/2006/relationships/image" Target="../media/image144.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142.jpeg"/><Relationship Id="rId25" Type="http://schemas.openxmlformats.org/officeDocument/2006/relationships/image" Target="../media/image146.jpeg"/><Relationship Id="rId2" Type="http://schemas.openxmlformats.org/officeDocument/2006/relationships/image" Target="../media/image27.png"/><Relationship Id="rId16" Type="http://schemas.openxmlformats.org/officeDocument/2006/relationships/hyperlink" Target="http://www.trendhunter.com/id/255533" TargetMode="External"/><Relationship Id="rId20" Type="http://schemas.openxmlformats.org/officeDocument/2006/relationships/hyperlink" Target="http://www.trendhunter.com/id/257334" TargetMode="External"/><Relationship Id="rId29"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hyperlink" Target="http://www.trendhunter.com/id/255530" TargetMode="External"/><Relationship Id="rId32" Type="http://schemas.openxmlformats.org/officeDocument/2006/relationships/image" Target="../media/image151.png"/><Relationship Id="rId5" Type="http://schemas.openxmlformats.org/officeDocument/2006/relationships/image" Target="../media/image28.jpg"/><Relationship Id="rId15" Type="http://schemas.openxmlformats.org/officeDocument/2006/relationships/image" Target="../media/image91.jpg"/><Relationship Id="rId23" Type="http://schemas.openxmlformats.org/officeDocument/2006/relationships/image" Target="../media/image145.png"/><Relationship Id="rId28" Type="http://schemas.openxmlformats.org/officeDocument/2006/relationships/image" Target="../media/image148.jpeg"/><Relationship Id="rId10" Type="http://schemas.openxmlformats.org/officeDocument/2006/relationships/image" Target="../media/image141.png"/><Relationship Id="rId19" Type="http://schemas.openxmlformats.org/officeDocument/2006/relationships/image" Target="../media/image143.png"/><Relationship Id="rId31" Type="http://schemas.openxmlformats.org/officeDocument/2006/relationships/image" Target="../media/image150.jpeg"/><Relationship Id="rId4" Type="http://schemas.openxmlformats.org/officeDocument/2006/relationships/hyperlink" Target="http://www.trendhunter.com/id/258406" TargetMode="External"/><Relationship Id="rId9" Type="http://schemas.openxmlformats.org/officeDocument/2006/relationships/image" Target="../media/image140.png"/><Relationship Id="rId14" Type="http://schemas.openxmlformats.org/officeDocument/2006/relationships/image" Target="../media/image57.jpg"/><Relationship Id="rId22" Type="http://schemas.openxmlformats.org/officeDocument/2006/relationships/image" Target="../media/image42.png"/><Relationship Id="rId27" Type="http://schemas.openxmlformats.org/officeDocument/2006/relationships/hyperlink" Target="http://www.trendhunter.com/id/179087" TargetMode="External"/><Relationship Id="rId30" Type="http://schemas.openxmlformats.org/officeDocument/2006/relationships/hyperlink" Target="http://www.trendhunter.com/id/235194" TargetMode="External"/></Relationships>
</file>

<file path=ppt/slides/_rels/slide22.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39.png"/><Relationship Id="rId26" Type="http://schemas.openxmlformats.org/officeDocument/2006/relationships/image" Target="../media/image45.png"/><Relationship Id="rId39" Type="http://schemas.openxmlformats.org/officeDocument/2006/relationships/image" Target="../media/image165.png"/><Relationship Id="rId21" Type="http://schemas.openxmlformats.org/officeDocument/2006/relationships/image" Target="../media/image156.jpeg"/><Relationship Id="rId34" Type="http://schemas.openxmlformats.org/officeDocument/2006/relationships/hyperlink" Target="http://www.trendhunter.com/id/235282" TargetMode="External"/><Relationship Id="rId42" Type="http://schemas.openxmlformats.org/officeDocument/2006/relationships/image" Target="../media/image109.png"/><Relationship Id="rId7" Type="http://schemas.openxmlformats.org/officeDocument/2006/relationships/image" Target="../media/image30.png"/><Relationship Id="rId2" Type="http://schemas.openxmlformats.org/officeDocument/2006/relationships/image" Target="../media/image27.png"/><Relationship Id="rId16" Type="http://schemas.openxmlformats.org/officeDocument/2006/relationships/hyperlink" Target="http://www.trendhunter.com/id/256022" TargetMode="External"/><Relationship Id="rId20" Type="http://schemas.openxmlformats.org/officeDocument/2006/relationships/hyperlink" Target="http://www.trendhunter.com/id/222149" TargetMode="External"/><Relationship Id="rId29" Type="http://schemas.openxmlformats.org/officeDocument/2006/relationships/image" Target="../media/image49.png"/><Relationship Id="rId41" Type="http://schemas.openxmlformats.org/officeDocument/2006/relationships/image" Target="../media/image166.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53.png"/><Relationship Id="rId24" Type="http://schemas.openxmlformats.org/officeDocument/2006/relationships/hyperlink" Target="http://www.trendhunter.com/id/243432" TargetMode="External"/><Relationship Id="rId32" Type="http://schemas.openxmlformats.org/officeDocument/2006/relationships/image" Target="../media/image160.jpeg"/><Relationship Id="rId37" Type="http://schemas.openxmlformats.org/officeDocument/2006/relationships/hyperlink" Target="http://www.trendhunter.com/id/231220" TargetMode="External"/><Relationship Id="rId40" Type="http://schemas.openxmlformats.org/officeDocument/2006/relationships/hyperlink" Target="http://www.trendhunter.com/id/255493" TargetMode="External"/><Relationship Id="rId5" Type="http://schemas.openxmlformats.org/officeDocument/2006/relationships/image" Target="../media/image28.jpg"/><Relationship Id="rId15" Type="http://schemas.openxmlformats.org/officeDocument/2006/relationships/image" Target="../media/image91.jpg"/><Relationship Id="rId23" Type="http://schemas.openxmlformats.org/officeDocument/2006/relationships/image" Target="../media/image157.png"/><Relationship Id="rId28" Type="http://schemas.openxmlformats.org/officeDocument/2006/relationships/image" Target="../media/image159.jpeg"/><Relationship Id="rId36" Type="http://schemas.openxmlformats.org/officeDocument/2006/relationships/image" Target="../media/image163.png"/><Relationship Id="rId10" Type="http://schemas.openxmlformats.org/officeDocument/2006/relationships/image" Target="../media/image32.png"/><Relationship Id="rId19" Type="http://schemas.openxmlformats.org/officeDocument/2006/relationships/image" Target="../media/image155.png"/><Relationship Id="rId31" Type="http://schemas.openxmlformats.org/officeDocument/2006/relationships/hyperlink" Target="http://www.trendhunter.com/id/243057" TargetMode="External"/><Relationship Id="rId4" Type="http://schemas.openxmlformats.org/officeDocument/2006/relationships/hyperlink" Target="http://www.trendhunter.com/id/256208" TargetMode="External"/><Relationship Id="rId9" Type="http://schemas.openxmlformats.org/officeDocument/2006/relationships/image" Target="../media/image152.png"/><Relationship Id="rId14" Type="http://schemas.openxmlformats.org/officeDocument/2006/relationships/image" Target="../media/image57.jpg"/><Relationship Id="rId22" Type="http://schemas.openxmlformats.org/officeDocument/2006/relationships/image" Target="../media/image42.png"/><Relationship Id="rId27" Type="http://schemas.openxmlformats.org/officeDocument/2006/relationships/hyperlink" Target="http://www.trendhunter.com/id/238269" TargetMode="External"/><Relationship Id="rId30" Type="http://schemas.openxmlformats.org/officeDocument/2006/relationships/image" Target="../media/image151.png"/><Relationship Id="rId35" Type="http://schemas.openxmlformats.org/officeDocument/2006/relationships/image" Target="../media/image162.jpeg"/><Relationship Id="rId8" Type="http://schemas.openxmlformats.org/officeDocument/2006/relationships/image" Target="../media/image31.png"/><Relationship Id="rId3" Type="http://schemas.openxmlformats.org/officeDocument/2006/relationships/image" Target="../media/image16.jpg"/><Relationship Id="rId12" Type="http://schemas.openxmlformats.org/officeDocument/2006/relationships/hyperlink" Target="http://www.trendhunter.com/trendreports" TargetMode="External"/><Relationship Id="rId17" Type="http://schemas.openxmlformats.org/officeDocument/2006/relationships/image" Target="../media/image154.jpeg"/><Relationship Id="rId25" Type="http://schemas.openxmlformats.org/officeDocument/2006/relationships/image" Target="../media/image158.jpeg"/><Relationship Id="rId33" Type="http://schemas.openxmlformats.org/officeDocument/2006/relationships/image" Target="../media/image161.png"/><Relationship Id="rId38" Type="http://schemas.openxmlformats.org/officeDocument/2006/relationships/image" Target="../media/image164.jpe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6.jpg"/><Relationship Id="rId18" Type="http://schemas.openxmlformats.org/officeDocument/2006/relationships/image" Target="../media/image39.png"/><Relationship Id="rId26" Type="http://schemas.openxmlformats.org/officeDocument/2006/relationships/image" Target="../media/image174.png"/><Relationship Id="rId3" Type="http://schemas.openxmlformats.org/officeDocument/2006/relationships/image" Target="../media/image16.jpg"/><Relationship Id="rId21" Type="http://schemas.openxmlformats.org/officeDocument/2006/relationships/image" Target="../media/image171.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169.jpeg"/><Relationship Id="rId25" Type="http://schemas.openxmlformats.org/officeDocument/2006/relationships/image" Target="../media/image173.jpeg"/><Relationship Id="rId2" Type="http://schemas.openxmlformats.org/officeDocument/2006/relationships/image" Target="../media/image27.png"/><Relationship Id="rId16" Type="http://schemas.openxmlformats.org/officeDocument/2006/relationships/hyperlink" Target="http://www.trendhunter.com/id/235104" TargetMode="External"/><Relationship Id="rId20" Type="http://schemas.openxmlformats.org/officeDocument/2006/relationships/hyperlink" Target="http://www.trendhunter.com/id/233880"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53.png"/><Relationship Id="rId24" Type="http://schemas.openxmlformats.org/officeDocument/2006/relationships/hyperlink" Target="http://www.trendhunter.com/id/231223" TargetMode="External"/><Relationship Id="rId5" Type="http://schemas.openxmlformats.org/officeDocument/2006/relationships/image" Target="../media/image28.jpg"/><Relationship Id="rId15" Type="http://schemas.openxmlformats.org/officeDocument/2006/relationships/image" Target="../media/image58.jpg"/><Relationship Id="rId23" Type="http://schemas.openxmlformats.org/officeDocument/2006/relationships/image" Target="../media/image172.png"/><Relationship Id="rId28" Type="http://schemas.openxmlformats.org/officeDocument/2006/relationships/image" Target="../media/image175.jpeg"/><Relationship Id="rId10" Type="http://schemas.openxmlformats.org/officeDocument/2006/relationships/image" Target="../media/image167.png"/><Relationship Id="rId19" Type="http://schemas.openxmlformats.org/officeDocument/2006/relationships/image" Target="../media/image170.png"/><Relationship Id="rId4" Type="http://schemas.openxmlformats.org/officeDocument/2006/relationships/hyperlink" Target="http://www.trendhunter.com/id/256184" TargetMode="External"/><Relationship Id="rId9" Type="http://schemas.openxmlformats.org/officeDocument/2006/relationships/image" Target="../media/image80.png"/><Relationship Id="rId14" Type="http://schemas.openxmlformats.org/officeDocument/2006/relationships/image" Target="../media/image168.jpg"/><Relationship Id="rId22" Type="http://schemas.openxmlformats.org/officeDocument/2006/relationships/image" Target="../media/image42.png"/><Relationship Id="rId27" Type="http://schemas.openxmlformats.org/officeDocument/2006/relationships/hyperlink" Target="http://www.trendhunter.com/id/23473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hyperlink" Target="http://www.trendhunter.com" TargetMode="External"/></Relationships>
</file>

<file path=ppt/slides/_rels/slide25.xml.rels><?xml version="1.0" encoding="UTF-8" standalone="yes"?>
<Relationships xmlns="http://schemas.openxmlformats.org/package/2006/relationships"><Relationship Id="rId13" Type="http://schemas.openxmlformats.org/officeDocument/2006/relationships/image" Target="../media/image35.jpg"/><Relationship Id="rId18" Type="http://schemas.openxmlformats.org/officeDocument/2006/relationships/image" Target="../media/image42.png"/><Relationship Id="rId26" Type="http://schemas.openxmlformats.org/officeDocument/2006/relationships/hyperlink" Target="http://www.trendhunter.com/id/155081" TargetMode="External"/><Relationship Id="rId39" Type="http://schemas.openxmlformats.org/officeDocument/2006/relationships/image" Target="../media/image191.png"/><Relationship Id="rId21" Type="http://schemas.openxmlformats.org/officeDocument/2006/relationships/image" Target="../media/image180.jpeg"/><Relationship Id="rId34" Type="http://schemas.openxmlformats.org/officeDocument/2006/relationships/hyperlink" Target="http://www.trendhunter.com/id/180178" TargetMode="External"/><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178.jpeg"/><Relationship Id="rId25" Type="http://schemas.openxmlformats.org/officeDocument/2006/relationships/image" Target="../media/image95.png"/><Relationship Id="rId33" Type="http://schemas.openxmlformats.org/officeDocument/2006/relationships/image" Target="../media/image187.png"/><Relationship Id="rId38" Type="http://schemas.openxmlformats.org/officeDocument/2006/relationships/image" Target="../media/image190.jpeg"/><Relationship Id="rId2" Type="http://schemas.openxmlformats.org/officeDocument/2006/relationships/image" Target="../media/image176.png"/><Relationship Id="rId16" Type="http://schemas.openxmlformats.org/officeDocument/2006/relationships/hyperlink" Target="http://www.trendhunter.com/id/188032" TargetMode="External"/><Relationship Id="rId20" Type="http://schemas.openxmlformats.org/officeDocument/2006/relationships/hyperlink" Target="http://www.trendhunter.com/id/133908" TargetMode="External"/><Relationship Id="rId29" Type="http://schemas.openxmlformats.org/officeDocument/2006/relationships/hyperlink" Target="http://www.trendhunter.com/id/184070"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40.png"/><Relationship Id="rId24" Type="http://schemas.openxmlformats.org/officeDocument/2006/relationships/image" Target="../media/image182.jpeg"/><Relationship Id="rId32" Type="http://schemas.openxmlformats.org/officeDocument/2006/relationships/image" Target="../media/image186.jpeg"/><Relationship Id="rId37" Type="http://schemas.openxmlformats.org/officeDocument/2006/relationships/hyperlink" Target="http://www.trendhunter.com/id/61475" TargetMode="External"/><Relationship Id="rId5" Type="http://schemas.openxmlformats.org/officeDocument/2006/relationships/image" Target="../media/image28.jpg"/><Relationship Id="rId15" Type="http://schemas.openxmlformats.org/officeDocument/2006/relationships/image" Target="../media/image58.jpg"/><Relationship Id="rId23" Type="http://schemas.openxmlformats.org/officeDocument/2006/relationships/hyperlink" Target="http://www.trendhunter.com/id/178787" TargetMode="External"/><Relationship Id="rId28" Type="http://schemas.openxmlformats.org/officeDocument/2006/relationships/image" Target="../media/image184.png"/><Relationship Id="rId36" Type="http://schemas.openxmlformats.org/officeDocument/2006/relationships/image" Target="../media/image189.png"/><Relationship Id="rId10" Type="http://schemas.openxmlformats.org/officeDocument/2006/relationships/image" Target="../media/image34.png"/><Relationship Id="rId19" Type="http://schemas.openxmlformats.org/officeDocument/2006/relationships/image" Target="../media/image179.png"/><Relationship Id="rId31" Type="http://schemas.openxmlformats.org/officeDocument/2006/relationships/hyperlink" Target="http://www.trendhunter.com/id/154764" TargetMode="External"/><Relationship Id="rId4" Type="http://schemas.openxmlformats.org/officeDocument/2006/relationships/hyperlink" Target="http://www.trendhunter.com/id/208766" TargetMode="External"/><Relationship Id="rId9" Type="http://schemas.openxmlformats.org/officeDocument/2006/relationships/image" Target="../media/image177.png"/><Relationship Id="rId14" Type="http://schemas.openxmlformats.org/officeDocument/2006/relationships/image" Target="../media/image36.jpg"/><Relationship Id="rId22" Type="http://schemas.openxmlformats.org/officeDocument/2006/relationships/image" Target="../media/image181.png"/><Relationship Id="rId27" Type="http://schemas.openxmlformats.org/officeDocument/2006/relationships/image" Target="../media/image183.jpeg"/><Relationship Id="rId30" Type="http://schemas.openxmlformats.org/officeDocument/2006/relationships/image" Target="../media/image185.jpeg"/><Relationship Id="rId35" Type="http://schemas.openxmlformats.org/officeDocument/2006/relationships/image" Target="../media/image188.jpeg"/><Relationship Id="rId8" Type="http://schemas.openxmlformats.org/officeDocument/2006/relationships/image" Target="../media/image31.png"/><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jpg"/><Relationship Id="rId18" Type="http://schemas.openxmlformats.org/officeDocument/2006/relationships/image" Target="../media/image42.png"/><Relationship Id="rId3" Type="http://schemas.openxmlformats.org/officeDocument/2006/relationships/hyperlink" Target="http://www.trendhunter.com/id/208766" TargetMode="External"/><Relationship Id="rId21" Type="http://schemas.openxmlformats.org/officeDocument/2006/relationships/image" Target="../media/image194.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192.jpeg"/><Relationship Id="rId2" Type="http://schemas.openxmlformats.org/officeDocument/2006/relationships/image" Target="../media/image176.png"/><Relationship Id="rId16" Type="http://schemas.openxmlformats.org/officeDocument/2006/relationships/hyperlink" Target="http://www.trendhunter.com/id/147301" TargetMode="External"/><Relationship Id="rId20" Type="http://schemas.openxmlformats.org/officeDocument/2006/relationships/hyperlink" Target="http://www.trendhunter.com/id/133917"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40.png"/><Relationship Id="rId5" Type="http://schemas.openxmlformats.org/officeDocument/2006/relationships/image" Target="../media/image16.jpg"/><Relationship Id="rId15" Type="http://schemas.openxmlformats.org/officeDocument/2006/relationships/image" Target="../media/image58.jpg"/><Relationship Id="rId10" Type="http://schemas.openxmlformats.org/officeDocument/2006/relationships/image" Target="../media/image34.png"/><Relationship Id="rId19" Type="http://schemas.openxmlformats.org/officeDocument/2006/relationships/image" Target="../media/image193.png"/><Relationship Id="rId4" Type="http://schemas.openxmlformats.org/officeDocument/2006/relationships/image" Target="../media/image28.jpg"/><Relationship Id="rId9" Type="http://schemas.openxmlformats.org/officeDocument/2006/relationships/image" Target="../media/image177.png"/><Relationship Id="rId14" Type="http://schemas.openxmlformats.org/officeDocument/2006/relationships/image" Target="../media/image36.jpg"/><Relationship Id="rId22" Type="http://schemas.openxmlformats.org/officeDocument/2006/relationships/image" Target="../media/image195.png"/></Relationships>
</file>

<file path=ppt/slides/_rels/slide27.xml.rels><?xml version="1.0" encoding="UTF-8" standalone="yes"?>
<Relationships xmlns="http://schemas.openxmlformats.org/package/2006/relationships"><Relationship Id="rId13" Type="http://schemas.openxmlformats.org/officeDocument/2006/relationships/image" Target="../media/image198.jpg"/><Relationship Id="rId18" Type="http://schemas.openxmlformats.org/officeDocument/2006/relationships/image" Target="../media/image62.png"/><Relationship Id="rId26" Type="http://schemas.openxmlformats.org/officeDocument/2006/relationships/image" Target="../media/image204.jpeg"/><Relationship Id="rId21" Type="http://schemas.openxmlformats.org/officeDocument/2006/relationships/image" Target="../media/image201.png"/><Relationship Id="rId34" Type="http://schemas.openxmlformats.org/officeDocument/2006/relationships/hyperlink" Target="http://www.trendhunter.com/id/249333" TargetMode="External"/><Relationship Id="rId7" Type="http://schemas.openxmlformats.org/officeDocument/2006/relationships/image" Target="../media/image30.png"/><Relationship Id="rId12" Type="http://schemas.openxmlformats.org/officeDocument/2006/relationships/image" Target="../media/image56.jpg"/><Relationship Id="rId17" Type="http://schemas.openxmlformats.org/officeDocument/2006/relationships/image" Target="../media/image42.png"/><Relationship Id="rId25" Type="http://schemas.openxmlformats.org/officeDocument/2006/relationships/hyperlink" Target="http://www.trendhunter.com/id/247570" TargetMode="External"/><Relationship Id="rId33" Type="http://schemas.openxmlformats.org/officeDocument/2006/relationships/image" Target="../media/image179.png"/><Relationship Id="rId38" Type="http://schemas.openxmlformats.org/officeDocument/2006/relationships/image" Target="../media/image211.png"/><Relationship Id="rId2" Type="http://schemas.openxmlformats.org/officeDocument/2006/relationships/image" Target="../media/image27.png"/><Relationship Id="rId16" Type="http://schemas.openxmlformats.org/officeDocument/2006/relationships/image" Target="../media/image199.jpeg"/><Relationship Id="rId20" Type="http://schemas.openxmlformats.org/officeDocument/2006/relationships/image" Target="../media/image200.jpeg"/><Relationship Id="rId29" Type="http://schemas.openxmlformats.org/officeDocument/2006/relationships/image" Target="../media/image206.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www.trendhunter.com/trendreports" TargetMode="External"/><Relationship Id="rId24" Type="http://schemas.openxmlformats.org/officeDocument/2006/relationships/image" Target="../media/image203.png"/><Relationship Id="rId32" Type="http://schemas.openxmlformats.org/officeDocument/2006/relationships/image" Target="../media/image208.jpeg"/><Relationship Id="rId37" Type="http://schemas.openxmlformats.org/officeDocument/2006/relationships/image" Target="../media/image210.jpeg"/><Relationship Id="rId5" Type="http://schemas.openxmlformats.org/officeDocument/2006/relationships/image" Target="../media/image28.jpg"/><Relationship Id="rId15" Type="http://schemas.openxmlformats.org/officeDocument/2006/relationships/hyperlink" Target="http://www.trendhunter.com/id/221157" TargetMode="External"/><Relationship Id="rId23" Type="http://schemas.openxmlformats.org/officeDocument/2006/relationships/image" Target="../media/image202.jpeg"/><Relationship Id="rId28" Type="http://schemas.openxmlformats.org/officeDocument/2006/relationships/hyperlink" Target="http://www.trendhunter.com/id/250505" TargetMode="External"/><Relationship Id="rId36" Type="http://schemas.openxmlformats.org/officeDocument/2006/relationships/hyperlink" Target="http://www.trendhunter.com/id/258900" TargetMode="External"/><Relationship Id="rId10" Type="http://schemas.openxmlformats.org/officeDocument/2006/relationships/image" Target="../media/image197.png"/><Relationship Id="rId19" Type="http://schemas.openxmlformats.org/officeDocument/2006/relationships/hyperlink" Target="http://www.trendhunter.com/id/246820" TargetMode="External"/><Relationship Id="rId31" Type="http://schemas.openxmlformats.org/officeDocument/2006/relationships/hyperlink" Target="http://www.trendhunter.com/id/193057" TargetMode="External"/><Relationship Id="rId4" Type="http://schemas.openxmlformats.org/officeDocument/2006/relationships/hyperlink" Target="http://www.trendhunter.com/id/259245" TargetMode="External"/><Relationship Id="rId9" Type="http://schemas.openxmlformats.org/officeDocument/2006/relationships/image" Target="../media/image196.png"/><Relationship Id="rId14" Type="http://schemas.openxmlformats.org/officeDocument/2006/relationships/image" Target="../media/image58.jpg"/><Relationship Id="rId22" Type="http://schemas.openxmlformats.org/officeDocument/2006/relationships/hyperlink" Target="http://www.trendhunter.com/id/184935" TargetMode="External"/><Relationship Id="rId27" Type="http://schemas.openxmlformats.org/officeDocument/2006/relationships/image" Target="../media/image205.png"/><Relationship Id="rId30" Type="http://schemas.openxmlformats.org/officeDocument/2006/relationships/image" Target="../media/image207.png"/><Relationship Id="rId35" Type="http://schemas.openxmlformats.org/officeDocument/2006/relationships/image" Target="../media/image209.jpeg"/><Relationship Id="rId8" Type="http://schemas.openxmlformats.org/officeDocument/2006/relationships/image" Target="../media/image31.png"/><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3" Type="http://schemas.openxmlformats.org/officeDocument/2006/relationships/image" Target="../media/image198.jpg"/><Relationship Id="rId18" Type="http://schemas.openxmlformats.org/officeDocument/2006/relationships/image" Target="../media/image213.png"/><Relationship Id="rId26" Type="http://schemas.openxmlformats.org/officeDocument/2006/relationships/image" Target="../media/image218.jpeg"/><Relationship Id="rId39" Type="http://schemas.openxmlformats.org/officeDocument/2006/relationships/image" Target="../media/image227.png"/><Relationship Id="rId21" Type="http://schemas.openxmlformats.org/officeDocument/2006/relationships/image" Target="../media/image215.png"/><Relationship Id="rId34" Type="http://schemas.openxmlformats.org/officeDocument/2006/relationships/hyperlink" Target="http://www.trendhunter.com/id/250056" TargetMode="External"/><Relationship Id="rId7" Type="http://schemas.openxmlformats.org/officeDocument/2006/relationships/image" Target="../media/image30.png"/><Relationship Id="rId12" Type="http://schemas.openxmlformats.org/officeDocument/2006/relationships/image" Target="../media/image56.jpg"/><Relationship Id="rId17" Type="http://schemas.openxmlformats.org/officeDocument/2006/relationships/image" Target="../media/image42.png"/><Relationship Id="rId25" Type="http://schemas.openxmlformats.org/officeDocument/2006/relationships/hyperlink" Target="http://www.trendhunter.com/id/258822" TargetMode="External"/><Relationship Id="rId33" Type="http://schemas.openxmlformats.org/officeDocument/2006/relationships/image" Target="../media/image223.png"/><Relationship Id="rId38" Type="http://schemas.openxmlformats.org/officeDocument/2006/relationships/image" Target="../media/image226.jpeg"/><Relationship Id="rId2" Type="http://schemas.openxmlformats.org/officeDocument/2006/relationships/image" Target="../media/image27.png"/><Relationship Id="rId16" Type="http://schemas.openxmlformats.org/officeDocument/2006/relationships/image" Target="../media/image212.jpeg"/><Relationship Id="rId20" Type="http://schemas.openxmlformats.org/officeDocument/2006/relationships/image" Target="../media/image214.jpeg"/><Relationship Id="rId29" Type="http://schemas.openxmlformats.org/officeDocument/2006/relationships/image" Target="../media/image220.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www.trendhunter.com/trendreports" TargetMode="External"/><Relationship Id="rId24" Type="http://schemas.openxmlformats.org/officeDocument/2006/relationships/image" Target="../media/image217.png"/><Relationship Id="rId32" Type="http://schemas.openxmlformats.org/officeDocument/2006/relationships/image" Target="../media/image222.jpeg"/><Relationship Id="rId37" Type="http://schemas.openxmlformats.org/officeDocument/2006/relationships/hyperlink" Target="http://www.trendhunter.com/id/237212" TargetMode="External"/><Relationship Id="rId5" Type="http://schemas.openxmlformats.org/officeDocument/2006/relationships/image" Target="../media/image16.jpg"/><Relationship Id="rId15" Type="http://schemas.openxmlformats.org/officeDocument/2006/relationships/hyperlink" Target="http://www.trendhunter.com/id/255269" TargetMode="External"/><Relationship Id="rId23" Type="http://schemas.openxmlformats.org/officeDocument/2006/relationships/image" Target="../media/image216.jpeg"/><Relationship Id="rId28" Type="http://schemas.openxmlformats.org/officeDocument/2006/relationships/hyperlink" Target="http://www.trendhunter.com/id/252128" TargetMode="External"/><Relationship Id="rId36" Type="http://schemas.openxmlformats.org/officeDocument/2006/relationships/image" Target="../media/image225.png"/><Relationship Id="rId10" Type="http://schemas.openxmlformats.org/officeDocument/2006/relationships/image" Target="../media/image197.png"/><Relationship Id="rId19" Type="http://schemas.openxmlformats.org/officeDocument/2006/relationships/hyperlink" Target="http://www.trendhunter.com/id/232335" TargetMode="External"/><Relationship Id="rId31" Type="http://schemas.openxmlformats.org/officeDocument/2006/relationships/hyperlink" Target="http://www.trendhunter.com/id/258811" TargetMode="External"/><Relationship Id="rId4" Type="http://schemas.openxmlformats.org/officeDocument/2006/relationships/image" Target="../media/image28.jpg"/><Relationship Id="rId9" Type="http://schemas.openxmlformats.org/officeDocument/2006/relationships/image" Target="../media/image196.png"/><Relationship Id="rId14" Type="http://schemas.openxmlformats.org/officeDocument/2006/relationships/image" Target="../media/image58.jpg"/><Relationship Id="rId22" Type="http://schemas.openxmlformats.org/officeDocument/2006/relationships/hyperlink" Target="http://www.trendhunter.com/id/225435" TargetMode="External"/><Relationship Id="rId27" Type="http://schemas.openxmlformats.org/officeDocument/2006/relationships/image" Target="../media/image219.png"/><Relationship Id="rId30" Type="http://schemas.openxmlformats.org/officeDocument/2006/relationships/image" Target="../media/image221.png"/><Relationship Id="rId35" Type="http://schemas.openxmlformats.org/officeDocument/2006/relationships/image" Target="../media/image224.jpeg"/><Relationship Id="rId8" Type="http://schemas.openxmlformats.org/officeDocument/2006/relationships/image" Target="../media/image31.png"/><Relationship Id="rId3" Type="http://schemas.openxmlformats.org/officeDocument/2006/relationships/hyperlink" Target="http://www.trendhunter.com/id/259245" TargetMode="External"/></Relationships>
</file>

<file path=ppt/slides/_rels/slide29.xml.rels><?xml version="1.0" encoding="UTF-8" standalone="yes"?>
<Relationships xmlns="http://schemas.openxmlformats.org/package/2006/relationships"><Relationship Id="rId13" Type="http://schemas.openxmlformats.org/officeDocument/2006/relationships/image" Target="../media/image198.jpg"/><Relationship Id="rId18" Type="http://schemas.openxmlformats.org/officeDocument/2006/relationships/image" Target="../media/image228.png"/><Relationship Id="rId26" Type="http://schemas.openxmlformats.org/officeDocument/2006/relationships/image" Target="../media/image232.jpeg"/><Relationship Id="rId21" Type="http://schemas.openxmlformats.org/officeDocument/2006/relationships/image" Target="../media/image217.png"/><Relationship Id="rId34" Type="http://schemas.openxmlformats.org/officeDocument/2006/relationships/image" Target="../media/image237.jpeg"/><Relationship Id="rId7" Type="http://schemas.openxmlformats.org/officeDocument/2006/relationships/image" Target="../media/image30.png"/><Relationship Id="rId12" Type="http://schemas.openxmlformats.org/officeDocument/2006/relationships/image" Target="../media/image56.jpg"/><Relationship Id="rId17" Type="http://schemas.openxmlformats.org/officeDocument/2006/relationships/image" Target="../media/image42.png"/><Relationship Id="rId25" Type="http://schemas.openxmlformats.org/officeDocument/2006/relationships/hyperlink" Target="http://www.trendhunter.com/id/256964" TargetMode="External"/><Relationship Id="rId33" Type="http://schemas.openxmlformats.org/officeDocument/2006/relationships/hyperlink" Target="http://www.trendhunter.com/id/236515" TargetMode="External"/><Relationship Id="rId2" Type="http://schemas.openxmlformats.org/officeDocument/2006/relationships/image" Target="../media/image27.png"/><Relationship Id="rId16" Type="http://schemas.openxmlformats.org/officeDocument/2006/relationships/image" Target="../media/image22.jpeg"/><Relationship Id="rId20" Type="http://schemas.openxmlformats.org/officeDocument/2006/relationships/image" Target="../media/image229.jpeg"/><Relationship Id="rId29" Type="http://schemas.openxmlformats.org/officeDocument/2006/relationships/image" Target="../media/image23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www.trendhunter.com/trendreports" TargetMode="External"/><Relationship Id="rId24" Type="http://schemas.openxmlformats.org/officeDocument/2006/relationships/image" Target="../media/image231.png"/><Relationship Id="rId32" Type="http://schemas.openxmlformats.org/officeDocument/2006/relationships/image" Target="../media/image236.png"/><Relationship Id="rId37" Type="http://schemas.openxmlformats.org/officeDocument/2006/relationships/image" Target="../media/image239.jpeg"/><Relationship Id="rId5" Type="http://schemas.openxmlformats.org/officeDocument/2006/relationships/image" Target="../media/image16.jpg"/><Relationship Id="rId15" Type="http://schemas.openxmlformats.org/officeDocument/2006/relationships/hyperlink" Target="http://www.trendhunter.com/id/259172" TargetMode="External"/><Relationship Id="rId23" Type="http://schemas.openxmlformats.org/officeDocument/2006/relationships/image" Target="../media/image230.jpeg"/><Relationship Id="rId28" Type="http://schemas.openxmlformats.org/officeDocument/2006/relationships/image" Target="../media/image233.jpeg"/><Relationship Id="rId36" Type="http://schemas.openxmlformats.org/officeDocument/2006/relationships/hyperlink" Target="http://www.trendhunter.com/id/255162" TargetMode="External"/><Relationship Id="rId10" Type="http://schemas.openxmlformats.org/officeDocument/2006/relationships/image" Target="../media/image197.png"/><Relationship Id="rId19" Type="http://schemas.openxmlformats.org/officeDocument/2006/relationships/hyperlink" Target="http://www.trendhunter.com/id/215080" TargetMode="External"/><Relationship Id="rId31" Type="http://schemas.openxmlformats.org/officeDocument/2006/relationships/image" Target="../media/image235.jpeg"/><Relationship Id="rId4" Type="http://schemas.openxmlformats.org/officeDocument/2006/relationships/image" Target="../media/image28.jpg"/><Relationship Id="rId9" Type="http://schemas.openxmlformats.org/officeDocument/2006/relationships/image" Target="../media/image196.png"/><Relationship Id="rId14" Type="http://schemas.openxmlformats.org/officeDocument/2006/relationships/image" Target="../media/image58.jpg"/><Relationship Id="rId22" Type="http://schemas.openxmlformats.org/officeDocument/2006/relationships/hyperlink" Target="http://www.trendhunter.com/id/224322" TargetMode="External"/><Relationship Id="rId27" Type="http://schemas.openxmlformats.org/officeDocument/2006/relationships/hyperlink" Target="http://www.trendhunter.com/id/222853" TargetMode="External"/><Relationship Id="rId30" Type="http://schemas.openxmlformats.org/officeDocument/2006/relationships/hyperlink" Target="http://www.trendhunter.com/id/250164" TargetMode="External"/><Relationship Id="rId35" Type="http://schemas.openxmlformats.org/officeDocument/2006/relationships/image" Target="../media/image238.png"/><Relationship Id="rId8" Type="http://schemas.openxmlformats.org/officeDocument/2006/relationships/image" Target="../media/image31.png"/><Relationship Id="rId3" Type="http://schemas.openxmlformats.org/officeDocument/2006/relationships/hyperlink" Target="http://www.trendhunter.com/id/25924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3" Type="http://schemas.openxmlformats.org/officeDocument/2006/relationships/image" Target="../media/image198.jpg"/><Relationship Id="rId18" Type="http://schemas.openxmlformats.org/officeDocument/2006/relationships/image" Target="../media/image203.png"/><Relationship Id="rId26" Type="http://schemas.openxmlformats.org/officeDocument/2006/relationships/image" Target="../media/image244.jpeg"/><Relationship Id="rId39" Type="http://schemas.openxmlformats.org/officeDocument/2006/relationships/image" Target="../media/image252.png"/><Relationship Id="rId21" Type="http://schemas.openxmlformats.org/officeDocument/2006/relationships/image" Target="../media/image238.png"/><Relationship Id="rId34" Type="http://schemas.openxmlformats.org/officeDocument/2006/relationships/hyperlink" Target="http://www.trendhunter.com/id/139443" TargetMode="External"/><Relationship Id="rId7" Type="http://schemas.openxmlformats.org/officeDocument/2006/relationships/image" Target="../media/image30.png"/><Relationship Id="rId12" Type="http://schemas.openxmlformats.org/officeDocument/2006/relationships/image" Target="../media/image56.jpg"/><Relationship Id="rId17" Type="http://schemas.openxmlformats.org/officeDocument/2006/relationships/image" Target="../media/image42.png"/><Relationship Id="rId25" Type="http://schemas.openxmlformats.org/officeDocument/2006/relationships/hyperlink" Target="http://www.trendhunter.com/id/246608" TargetMode="External"/><Relationship Id="rId33" Type="http://schemas.openxmlformats.org/officeDocument/2006/relationships/image" Target="../media/image99.png"/><Relationship Id="rId38" Type="http://schemas.openxmlformats.org/officeDocument/2006/relationships/image" Target="../media/image251.jpeg"/><Relationship Id="rId2" Type="http://schemas.openxmlformats.org/officeDocument/2006/relationships/image" Target="../media/image27.png"/><Relationship Id="rId16" Type="http://schemas.openxmlformats.org/officeDocument/2006/relationships/image" Target="../media/image240.jpeg"/><Relationship Id="rId20" Type="http://schemas.openxmlformats.org/officeDocument/2006/relationships/image" Target="../media/image241.jpeg"/><Relationship Id="rId29" Type="http://schemas.openxmlformats.org/officeDocument/2006/relationships/image" Target="../media/image246.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www.trendhunter.com/trendreports" TargetMode="External"/><Relationship Id="rId24" Type="http://schemas.openxmlformats.org/officeDocument/2006/relationships/image" Target="../media/image243.png"/><Relationship Id="rId32" Type="http://schemas.openxmlformats.org/officeDocument/2006/relationships/image" Target="../media/image248.jpeg"/><Relationship Id="rId37" Type="http://schemas.openxmlformats.org/officeDocument/2006/relationships/hyperlink" Target="http://www.trendhunter.com/id/235004" TargetMode="External"/><Relationship Id="rId5" Type="http://schemas.openxmlformats.org/officeDocument/2006/relationships/image" Target="../media/image16.jpg"/><Relationship Id="rId15" Type="http://schemas.openxmlformats.org/officeDocument/2006/relationships/hyperlink" Target="http://www.trendhunter.com/id/259012" TargetMode="External"/><Relationship Id="rId23" Type="http://schemas.openxmlformats.org/officeDocument/2006/relationships/image" Target="../media/image242.jpeg"/><Relationship Id="rId28" Type="http://schemas.openxmlformats.org/officeDocument/2006/relationships/hyperlink" Target="http://www.trendhunter.com/id/225649" TargetMode="External"/><Relationship Id="rId36" Type="http://schemas.openxmlformats.org/officeDocument/2006/relationships/image" Target="../media/image250.png"/><Relationship Id="rId10" Type="http://schemas.openxmlformats.org/officeDocument/2006/relationships/image" Target="../media/image197.png"/><Relationship Id="rId19" Type="http://schemas.openxmlformats.org/officeDocument/2006/relationships/hyperlink" Target="http://www.trendhunter.com/id/257749" TargetMode="External"/><Relationship Id="rId31" Type="http://schemas.openxmlformats.org/officeDocument/2006/relationships/hyperlink" Target="http://www.trendhunter.com/id/225772" TargetMode="External"/><Relationship Id="rId4" Type="http://schemas.openxmlformats.org/officeDocument/2006/relationships/image" Target="../media/image28.jpg"/><Relationship Id="rId9" Type="http://schemas.openxmlformats.org/officeDocument/2006/relationships/image" Target="../media/image196.png"/><Relationship Id="rId14" Type="http://schemas.openxmlformats.org/officeDocument/2006/relationships/image" Target="../media/image58.jpg"/><Relationship Id="rId22" Type="http://schemas.openxmlformats.org/officeDocument/2006/relationships/hyperlink" Target="http://www.trendhunter.com/id/209785" TargetMode="External"/><Relationship Id="rId27" Type="http://schemas.openxmlformats.org/officeDocument/2006/relationships/image" Target="../media/image245.png"/><Relationship Id="rId30" Type="http://schemas.openxmlformats.org/officeDocument/2006/relationships/image" Target="../media/image247.png"/><Relationship Id="rId35" Type="http://schemas.openxmlformats.org/officeDocument/2006/relationships/image" Target="../media/image249.jpeg"/><Relationship Id="rId8" Type="http://schemas.openxmlformats.org/officeDocument/2006/relationships/image" Target="../media/image31.png"/><Relationship Id="rId3" Type="http://schemas.openxmlformats.org/officeDocument/2006/relationships/hyperlink" Target="http://www.trendhunter.com/id/259245" TargetMode="External"/></Relationships>
</file>

<file path=ppt/slides/_rels/slide31.xml.rels><?xml version="1.0" encoding="UTF-8" standalone="yes"?>
<Relationships xmlns="http://schemas.openxmlformats.org/package/2006/relationships"><Relationship Id="rId13" Type="http://schemas.openxmlformats.org/officeDocument/2006/relationships/image" Target="../media/image198.jpg"/><Relationship Id="rId18" Type="http://schemas.openxmlformats.org/officeDocument/2006/relationships/image" Target="../media/image95.png"/><Relationship Id="rId26" Type="http://schemas.openxmlformats.org/officeDocument/2006/relationships/image" Target="../media/image258.jpeg"/><Relationship Id="rId21" Type="http://schemas.openxmlformats.org/officeDocument/2006/relationships/image" Target="../media/image255.png"/><Relationship Id="rId34" Type="http://schemas.openxmlformats.org/officeDocument/2006/relationships/hyperlink" Target="http://www.trendhunter.com/id/258621" TargetMode="External"/><Relationship Id="rId7" Type="http://schemas.openxmlformats.org/officeDocument/2006/relationships/image" Target="../media/image30.png"/><Relationship Id="rId12" Type="http://schemas.openxmlformats.org/officeDocument/2006/relationships/image" Target="../media/image56.jpg"/><Relationship Id="rId17" Type="http://schemas.openxmlformats.org/officeDocument/2006/relationships/image" Target="../media/image42.png"/><Relationship Id="rId25" Type="http://schemas.openxmlformats.org/officeDocument/2006/relationships/hyperlink" Target="http://www.trendhunter.com/id/234895" TargetMode="External"/><Relationship Id="rId33" Type="http://schemas.openxmlformats.org/officeDocument/2006/relationships/image" Target="../media/image263.png"/><Relationship Id="rId38" Type="http://schemas.openxmlformats.org/officeDocument/2006/relationships/image" Target="../media/image265.jpeg"/><Relationship Id="rId2" Type="http://schemas.openxmlformats.org/officeDocument/2006/relationships/image" Target="../media/image27.png"/><Relationship Id="rId16" Type="http://schemas.openxmlformats.org/officeDocument/2006/relationships/image" Target="../media/image253.jpeg"/><Relationship Id="rId20" Type="http://schemas.openxmlformats.org/officeDocument/2006/relationships/image" Target="../media/image254.jpeg"/><Relationship Id="rId29" Type="http://schemas.openxmlformats.org/officeDocument/2006/relationships/image" Target="../media/image260.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www.trendhunter.com/trendreports" TargetMode="External"/><Relationship Id="rId24" Type="http://schemas.openxmlformats.org/officeDocument/2006/relationships/image" Target="../media/image257.png"/><Relationship Id="rId32" Type="http://schemas.openxmlformats.org/officeDocument/2006/relationships/image" Target="../media/image262.jpeg"/><Relationship Id="rId37" Type="http://schemas.openxmlformats.org/officeDocument/2006/relationships/hyperlink" Target="http://www.trendhunter.com/id/210995" TargetMode="External"/><Relationship Id="rId5" Type="http://schemas.openxmlformats.org/officeDocument/2006/relationships/image" Target="../media/image16.jpg"/><Relationship Id="rId15" Type="http://schemas.openxmlformats.org/officeDocument/2006/relationships/hyperlink" Target="http://www.trendhunter.com/id/215906" TargetMode="External"/><Relationship Id="rId23" Type="http://schemas.openxmlformats.org/officeDocument/2006/relationships/image" Target="../media/image256.jpeg"/><Relationship Id="rId28" Type="http://schemas.openxmlformats.org/officeDocument/2006/relationships/hyperlink" Target="http://www.trendhunter.com/id/227382" TargetMode="External"/><Relationship Id="rId36" Type="http://schemas.openxmlformats.org/officeDocument/2006/relationships/image" Target="../media/image234.png"/><Relationship Id="rId10" Type="http://schemas.openxmlformats.org/officeDocument/2006/relationships/image" Target="../media/image197.png"/><Relationship Id="rId19" Type="http://schemas.openxmlformats.org/officeDocument/2006/relationships/hyperlink" Target="http://www.trendhunter.com/id/195402" TargetMode="External"/><Relationship Id="rId31" Type="http://schemas.openxmlformats.org/officeDocument/2006/relationships/hyperlink" Target="http://www.trendhunter.com/id/253896" TargetMode="External"/><Relationship Id="rId4" Type="http://schemas.openxmlformats.org/officeDocument/2006/relationships/image" Target="../media/image28.jpg"/><Relationship Id="rId9" Type="http://schemas.openxmlformats.org/officeDocument/2006/relationships/image" Target="../media/image196.png"/><Relationship Id="rId14" Type="http://schemas.openxmlformats.org/officeDocument/2006/relationships/image" Target="../media/image58.jpg"/><Relationship Id="rId22" Type="http://schemas.openxmlformats.org/officeDocument/2006/relationships/hyperlink" Target="http://www.trendhunter.com/id/253789" TargetMode="External"/><Relationship Id="rId27" Type="http://schemas.openxmlformats.org/officeDocument/2006/relationships/image" Target="../media/image259.png"/><Relationship Id="rId30" Type="http://schemas.openxmlformats.org/officeDocument/2006/relationships/image" Target="../media/image261.png"/><Relationship Id="rId35" Type="http://schemas.openxmlformats.org/officeDocument/2006/relationships/image" Target="../media/image264.jpeg"/><Relationship Id="rId8" Type="http://schemas.openxmlformats.org/officeDocument/2006/relationships/image" Target="../media/image31.png"/><Relationship Id="rId3" Type="http://schemas.openxmlformats.org/officeDocument/2006/relationships/hyperlink" Target="http://www.trendhunter.com/id/259245" TargetMode="External"/></Relationships>
</file>

<file path=ppt/slides/_rels/slide32.xml.rels><?xml version="1.0" encoding="UTF-8" standalone="yes"?>
<Relationships xmlns="http://schemas.openxmlformats.org/package/2006/relationships"><Relationship Id="rId13" Type="http://schemas.openxmlformats.org/officeDocument/2006/relationships/image" Target="../media/image198.jpg"/><Relationship Id="rId18" Type="http://schemas.openxmlformats.org/officeDocument/2006/relationships/image" Target="../media/image267.png"/><Relationship Id="rId26" Type="http://schemas.openxmlformats.org/officeDocument/2006/relationships/image" Target="../media/image272.png"/><Relationship Id="rId21" Type="http://schemas.openxmlformats.org/officeDocument/2006/relationships/image" Target="../media/image269.png"/><Relationship Id="rId34" Type="http://schemas.openxmlformats.org/officeDocument/2006/relationships/image" Target="../media/image277.jpeg"/><Relationship Id="rId7" Type="http://schemas.openxmlformats.org/officeDocument/2006/relationships/image" Target="../media/image30.png"/><Relationship Id="rId12" Type="http://schemas.openxmlformats.org/officeDocument/2006/relationships/image" Target="../media/image56.jpg"/><Relationship Id="rId17" Type="http://schemas.openxmlformats.org/officeDocument/2006/relationships/image" Target="../media/image42.png"/><Relationship Id="rId25" Type="http://schemas.openxmlformats.org/officeDocument/2006/relationships/image" Target="../media/image271.jpeg"/><Relationship Id="rId33" Type="http://schemas.openxmlformats.org/officeDocument/2006/relationships/hyperlink" Target="http://www.trendhunter.com/id/235160" TargetMode="External"/><Relationship Id="rId38" Type="http://schemas.openxmlformats.org/officeDocument/2006/relationships/image" Target="../media/image280.png"/><Relationship Id="rId2" Type="http://schemas.openxmlformats.org/officeDocument/2006/relationships/image" Target="../media/image27.png"/><Relationship Id="rId16" Type="http://schemas.openxmlformats.org/officeDocument/2006/relationships/image" Target="../media/image266.jpeg"/><Relationship Id="rId20" Type="http://schemas.openxmlformats.org/officeDocument/2006/relationships/image" Target="../media/image268.jpeg"/><Relationship Id="rId29" Type="http://schemas.openxmlformats.org/officeDocument/2006/relationships/image" Target="../media/image27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www.trendhunter.com/trendreports" TargetMode="External"/><Relationship Id="rId24" Type="http://schemas.openxmlformats.org/officeDocument/2006/relationships/hyperlink" Target="http://www.trendhunter.com/id/236699" TargetMode="External"/><Relationship Id="rId32" Type="http://schemas.openxmlformats.org/officeDocument/2006/relationships/image" Target="../media/image276.png"/><Relationship Id="rId37" Type="http://schemas.openxmlformats.org/officeDocument/2006/relationships/image" Target="../media/image279.jpeg"/><Relationship Id="rId5" Type="http://schemas.openxmlformats.org/officeDocument/2006/relationships/image" Target="../media/image16.jpg"/><Relationship Id="rId15" Type="http://schemas.openxmlformats.org/officeDocument/2006/relationships/hyperlink" Target="http://www.trendhunter.com/id/237272" TargetMode="External"/><Relationship Id="rId23" Type="http://schemas.openxmlformats.org/officeDocument/2006/relationships/image" Target="../media/image270.jpeg"/><Relationship Id="rId28" Type="http://schemas.openxmlformats.org/officeDocument/2006/relationships/image" Target="../media/image273.jpeg"/><Relationship Id="rId36" Type="http://schemas.openxmlformats.org/officeDocument/2006/relationships/hyperlink" Target="http://www.trendhunter.com/id/250157" TargetMode="External"/><Relationship Id="rId10" Type="http://schemas.openxmlformats.org/officeDocument/2006/relationships/image" Target="../media/image197.png"/><Relationship Id="rId19" Type="http://schemas.openxmlformats.org/officeDocument/2006/relationships/hyperlink" Target="http://www.trendhunter.com/id/257754" TargetMode="External"/><Relationship Id="rId31" Type="http://schemas.openxmlformats.org/officeDocument/2006/relationships/image" Target="../media/image275.jpeg"/><Relationship Id="rId4" Type="http://schemas.openxmlformats.org/officeDocument/2006/relationships/image" Target="../media/image28.jpg"/><Relationship Id="rId9" Type="http://schemas.openxmlformats.org/officeDocument/2006/relationships/image" Target="../media/image196.png"/><Relationship Id="rId14" Type="http://schemas.openxmlformats.org/officeDocument/2006/relationships/image" Target="../media/image58.jpg"/><Relationship Id="rId22" Type="http://schemas.openxmlformats.org/officeDocument/2006/relationships/hyperlink" Target="http://www.trendhunter.com/id/243757" TargetMode="External"/><Relationship Id="rId27" Type="http://schemas.openxmlformats.org/officeDocument/2006/relationships/hyperlink" Target="http://www.trendhunter.com/id/214142" TargetMode="External"/><Relationship Id="rId30" Type="http://schemas.openxmlformats.org/officeDocument/2006/relationships/hyperlink" Target="http://www.trendhunter.com/id/202744" TargetMode="External"/><Relationship Id="rId35" Type="http://schemas.openxmlformats.org/officeDocument/2006/relationships/image" Target="../media/image278.png"/><Relationship Id="rId8" Type="http://schemas.openxmlformats.org/officeDocument/2006/relationships/image" Target="../media/image31.png"/><Relationship Id="rId3" Type="http://schemas.openxmlformats.org/officeDocument/2006/relationships/hyperlink" Target="http://www.trendhunter.com/id/259245" TargetMode="External"/></Relationships>
</file>

<file path=ppt/slides/_rels/slide33.xml.rels><?xml version="1.0" encoding="UTF-8" standalone="yes"?>
<Relationships xmlns="http://schemas.openxmlformats.org/package/2006/relationships"><Relationship Id="rId13" Type="http://schemas.openxmlformats.org/officeDocument/2006/relationships/image" Target="../media/image198.jpg"/><Relationship Id="rId18" Type="http://schemas.openxmlformats.org/officeDocument/2006/relationships/image" Target="../media/image282.png"/><Relationship Id="rId26" Type="http://schemas.openxmlformats.org/officeDocument/2006/relationships/image" Target="../media/image287.jpeg"/><Relationship Id="rId21" Type="http://schemas.openxmlformats.org/officeDocument/2006/relationships/image" Target="../media/image284.png"/><Relationship Id="rId34" Type="http://schemas.openxmlformats.org/officeDocument/2006/relationships/hyperlink" Target="http://www.trendhunter.com/id/235455" TargetMode="External"/><Relationship Id="rId7" Type="http://schemas.openxmlformats.org/officeDocument/2006/relationships/image" Target="../media/image30.png"/><Relationship Id="rId12" Type="http://schemas.openxmlformats.org/officeDocument/2006/relationships/image" Target="../media/image56.jpg"/><Relationship Id="rId17" Type="http://schemas.openxmlformats.org/officeDocument/2006/relationships/image" Target="../media/image42.png"/><Relationship Id="rId25" Type="http://schemas.openxmlformats.org/officeDocument/2006/relationships/hyperlink" Target="http://www.trendhunter.com/id/256540" TargetMode="External"/><Relationship Id="rId33" Type="http://schemas.openxmlformats.org/officeDocument/2006/relationships/image" Target="../media/image291.png"/><Relationship Id="rId38" Type="http://schemas.openxmlformats.org/officeDocument/2006/relationships/image" Target="../media/image294.png"/><Relationship Id="rId2" Type="http://schemas.openxmlformats.org/officeDocument/2006/relationships/image" Target="../media/image27.png"/><Relationship Id="rId16" Type="http://schemas.openxmlformats.org/officeDocument/2006/relationships/image" Target="../media/image281.jpeg"/><Relationship Id="rId20" Type="http://schemas.openxmlformats.org/officeDocument/2006/relationships/image" Target="../media/image283.jpeg"/><Relationship Id="rId29" Type="http://schemas.openxmlformats.org/officeDocument/2006/relationships/image" Target="../media/image289.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www.trendhunter.com/trendreports" TargetMode="External"/><Relationship Id="rId24" Type="http://schemas.openxmlformats.org/officeDocument/2006/relationships/image" Target="../media/image286.png"/><Relationship Id="rId32" Type="http://schemas.openxmlformats.org/officeDocument/2006/relationships/image" Target="../media/image290.jpeg"/><Relationship Id="rId37" Type="http://schemas.openxmlformats.org/officeDocument/2006/relationships/image" Target="../media/image293.jpeg"/><Relationship Id="rId5" Type="http://schemas.openxmlformats.org/officeDocument/2006/relationships/image" Target="../media/image16.jpg"/><Relationship Id="rId15" Type="http://schemas.openxmlformats.org/officeDocument/2006/relationships/hyperlink" Target="http://www.trendhunter.com/id/231117" TargetMode="External"/><Relationship Id="rId23" Type="http://schemas.openxmlformats.org/officeDocument/2006/relationships/image" Target="../media/image285.jpeg"/><Relationship Id="rId28" Type="http://schemas.openxmlformats.org/officeDocument/2006/relationships/hyperlink" Target="http://www.trendhunter.com/id/235275" TargetMode="External"/><Relationship Id="rId36" Type="http://schemas.openxmlformats.org/officeDocument/2006/relationships/hyperlink" Target="http://www.trendhunter.com/id/225237" TargetMode="External"/><Relationship Id="rId10" Type="http://schemas.openxmlformats.org/officeDocument/2006/relationships/image" Target="../media/image197.png"/><Relationship Id="rId19" Type="http://schemas.openxmlformats.org/officeDocument/2006/relationships/hyperlink" Target="http://www.trendhunter.com/id/235765" TargetMode="External"/><Relationship Id="rId31" Type="http://schemas.openxmlformats.org/officeDocument/2006/relationships/hyperlink" Target="http://www.trendhunter.com/id/235350" TargetMode="External"/><Relationship Id="rId4" Type="http://schemas.openxmlformats.org/officeDocument/2006/relationships/image" Target="../media/image28.jpg"/><Relationship Id="rId9" Type="http://schemas.openxmlformats.org/officeDocument/2006/relationships/image" Target="../media/image196.png"/><Relationship Id="rId14" Type="http://schemas.openxmlformats.org/officeDocument/2006/relationships/image" Target="../media/image58.jpg"/><Relationship Id="rId22" Type="http://schemas.openxmlformats.org/officeDocument/2006/relationships/hyperlink" Target="http://www.trendhunter.com/id/202920" TargetMode="External"/><Relationship Id="rId27" Type="http://schemas.openxmlformats.org/officeDocument/2006/relationships/image" Target="../media/image288.png"/><Relationship Id="rId30" Type="http://schemas.openxmlformats.org/officeDocument/2006/relationships/image" Target="../media/image172.png"/><Relationship Id="rId35" Type="http://schemas.openxmlformats.org/officeDocument/2006/relationships/image" Target="../media/image292.jpeg"/><Relationship Id="rId8" Type="http://schemas.openxmlformats.org/officeDocument/2006/relationships/image" Target="../media/image31.png"/><Relationship Id="rId3" Type="http://schemas.openxmlformats.org/officeDocument/2006/relationships/hyperlink" Target="http://www.trendhunter.com/id/259245"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98.jpg"/><Relationship Id="rId18" Type="http://schemas.openxmlformats.org/officeDocument/2006/relationships/image" Target="../media/image174.png"/><Relationship Id="rId3" Type="http://schemas.openxmlformats.org/officeDocument/2006/relationships/hyperlink" Target="http://www.trendhunter.com/id/259245" TargetMode="External"/><Relationship Id="rId7" Type="http://schemas.openxmlformats.org/officeDocument/2006/relationships/image" Target="../media/image30.png"/><Relationship Id="rId12" Type="http://schemas.openxmlformats.org/officeDocument/2006/relationships/image" Target="../media/image56.jp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295.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www.trendhunter.com/trendreports" TargetMode="External"/><Relationship Id="rId5" Type="http://schemas.openxmlformats.org/officeDocument/2006/relationships/image" Target="../media/image16.jpg"/><Relationship Id="rId15" Type="http://schemas.openxmlformats.org/officeDocument/2006/relationships/hyperlink" Target="http://www.trendhunter.com/id/211692" TargetMode="External"/><Relationship Id="rId10" Type="http://schemas.openxmlformats.org/officeDocument/2006/relationships/image" Target="../media/image197.png"/><Relationship Id="rId4" Type="http://schemas.openxmlformats.org/officeDocument/2006/relationships/image" Target="../media/image28.jpg"/><Relationship Id="rId9" Type="http://schemas.openxmlformats.org/officeDocument/2006/relationships/image" Target="../media/image196.png"/><Relationship Id="rId14" Type="http://schemas.openxmlformats.org/officeDocument/2006/relationships/image" Target="../media/image58.jpg"/></Relationships>
</file>

<file path=ppt/slides/_rels/slide35.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42.png"/><Relationship Id="rId26" Type="http://schemas.openxmlformats.org/officeDocument/2006/relationships/hyperlink" Target="http://www.trendhunter.com/id/226136" TargetMode="External"/><Relationship Id="rId39" Type="http://schemas.openxmlformats.org/officeDocument/2006/relationships/image" Target="../media/image309.jpeg"/><Relationship Id="rId21" Type="http://schemas.openxmlformats.org/officeDocument/2006/relationships/image" Target="../media/image299.jpeg"/><Relationship Id="rId34" Type="http://schemas.openxmlformats.org/officeDocument/2006/relationships/image" Target="../media/image306.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297.jpeg"/><Relationship Id="rId25" Type="http://schemas.openxmlformats.org/officeDocument/2006/relationships/image" Target="../media/image301.png"/><Relationship Id="rId33" Type="http://schemas.openxmlformats.org/officeDocument/2006/relationships/image" Target="../media/image305.jpeg"/><Relationship Id="rId38" Type="http://schemas.openxmlformats.org/officeDocument/2006/relationships/hyperlink" Target="http://www.trendhunter.com/id/254349" TargetMode="External"/><Relationship Id="rId2" Type="http://schemas.openxmlformats.org/officeDocument/2006/relationships/image" Target="../media/image296.png"/><Relationship Id="rId16" Type="http://schemas.openxmlformats.org/officeDocument/2006/relationships/hyperlink" Target="http://www.trendhunter.com/id/211341" TargetMode="External"/><Relationship Id="rId20" Type="http://schemas.openxmlformats.org/officeDocument/2006/relationships/hyperlink" Target="http://www.trendhunter.com/id/230402" TargetMode="External"/><Relationship Id="rId29" Type="http://schemas.openxmlformats.org/officeDocument/2006/relationships/hyperlink" Target="http://www.trendhunter.com/id/172472"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300.jpeg"/><Relationship Id="rId32" Type="http://schemas.openxmlformats.org/officeDocument/2006/relationships/hyperlink" Target="http://www.trendhunter.com/id/226715" TargetMode="External"/><Relationship Id="rId37" Type="http://schemas.openxmlformats.org/officeDocument/2006/relationships/image" Target="../media/image308.png"/><Relationship Id="rId40" Type="http://schemas.openxmlformats.org/officeDocument/2006/relationships/image" Target="../media/image310.png"/><Relationship Id="rId5" Type="http://schemas.openxmlformats.org/officeDocument/2006/relationships/image" Target="../media/image28.jpg"/><Relationship Id="rId15" Type="http://schemas.openxmlformats.org/officeDocument/2006/relationships/image" Target="../media/image70.jpg"/><Relationship Id="rId23" Type="http://schemas.openxmlformats.org/officeDocument/2006/relationships/hyperlink" Target="http://www.trendhunter.com/id/174742" TargetMode="External"/><Relationship Id="rId28" Type="http://schemas.openxmlformats.org/officeDocument/2006/relationships/image" Target="../media/image303.png"/><Relationship Id="rId36" Type="http://schemas.openxmlformats.org/officeDocument/2006/relationships/image" Target="../media/image307.jpeg"/><Relationship Id="rId10" Type="http://schemas.openxmlformats.org/officeDocument/2006/relationships/image" Target="../media/image81.png"/><Relationship Id="rId19" Type="http://schemas.openxmlformats.org/officeDocument/2006/relationships/image" Target="../media/image298.png"/><Relationship Id="rId31" Type="http://schemas.openxmlformats.org/officeDocument/2006/relationships/image" Target="../media/image269.png"/><Relationship Id="rId4" Type="http://schemas.openxmlformats.org/officeDocument/2006/relationships/hyperlink" Target="http://www.trendhunter.com/id/257820" TargetMode="External"/><Relationship Id="rId9" Type="http://schemas.openxmlformats.org/officeDocument/2006/relationships/image" Target="../media/image153.png"/><Relationship Id="rId14" Type="http://schemas.openxmlformats.org/officeDocument/2006/relationships/image" Target="../media/image198.jpg"/><Relationship Id="rId22" Type="http://schemas.openxmlformats.org/officeDocument/2006/relationships/image" Target="../media/image64.png"/><Relationship Id="rId27" Type="http://schemas.openxmlformats.org/officeDocument/2006/relationships/image" Target="../media/image302.jpeg"/><Relationship Id="rId30" Type="http://schemas.openxmlformats.org/officeDocument/2006/relationships/image" Target="../media/image304.jpeg"/><Relationship Id="rId35" Type="http://schemas.openxmlformats.org/officeDocument/2006/relationships/hyperlink" Target="http://www.trendhunter.com/id/232127" TargetMode="External"/><Relationship Id="rId8" Type="http://schemas.openxmlformats.org/officeDocument/2006/relationships/image" Target="../media/image31.png"/><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42.png"/><Relationship Id="rId26" Type="http://schemas.openxmlformats.org/officeDocument/2006/relationships/hyperlink" Target="http://www.trendhunter.com/id/232197" TargetMode="External"/><Relationship Id="rId39" Type="http://schemas.openxmlformats.org/officeDocument/2006/relationships/image" Target="../media/image322.jpeg"/><Relationship Id="rId21" Type="http://schemas.openxmlformats.org/officeDocument/2006/relationships/image" Target="../media/image312.jpeg"/><Relationship Id="rId34" Type="http://schemas.openxmlformats.org/officeDocument/2006/relationships/image" Target="../media/image238.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311.jpeg"/><Relationship Id="rId25" Type="http://schemas.openxmlformats.org/officeDocument/2006/relationships/image" Target="../media/image234.png"/><Relationship Id="rId33" Type="http://schemas.openxmlformats.org/officeDocument/2006/relationships/image" Target="../media/image319.jpeg"/><Relationship Id="rId38" Type="http://schemas.openxmlformats.org/officeDocument/2006/relationships/hyperlink" Target="http://www.trendhunter.com/id/252580" TargetMode="External"/><Relationship Id="rId2" Type="http://schemas.openxmlformats.org/officeDocument/2006/relationships/image" Target="../media/image296.png"/><Relationship Id="rId16" Type="http://schemas.openxmlformats.org/officeDocument/2006/relationships/hyperlink" Target="http://www.trendhunter.com/id/218942" TargetMode="External"/><Relationship Id="rId20" Type="http://schemas.openxmlformats.org/officeDocument/2006/relationships/hyperlink" Target="http://www.trendhunter.com/id/224624" TargetMode="External"/><Relationship Id="rId29" Type="http://schemas.openxmlformats.org/officeDocument/2006/relationships/hyperlink" Target="http://www.trendhunter.com/id/252270"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314.jpeg"/><Relationship Id="rId32" Type="http://schemas.openxmlformats.org/officeDocument/2006/relationships/hyperlink" Target="http://www.trendhunter.com/id/226937" TargetMode="External"/><Relationship Id="rId37" Type="http://schemas.openxmlformats.org/officeDocument/2006/relationships/image" Target="../media/image321.png"/><Relationship Id="rId40" Type="http://schemas.openxmlformats.org/officeDocument/2006/relationships/image" Target="../media/image323.png"/><Relationship Id="rId5" Type="http://schemas.openxmlformats.org/officeDocument/2006/relationships/image" Target="../media/image16.jpg"/><Relationship Id="rId15" Type="http://schemas.openxmlformats.org/officeDocument/2006/relationships/image" Target="../media/image70.jpg"/><Relationship Id="rId23" Type="http://schemas.openxmlformats.org/officeDocument/2006/relationships/hyperlink" Target="http://www.trendhunter.com/id/218390" TargetMode="External"/><Relationship Id="rId28" Type="http://schemas.openxmlformats.org/officeDocument/2006/relationships/image" Target="../media/image316.png"/><Relationship Id="rId36" Type="http://schemas.openxmlformats.org/officeDocument/2006/relationships/image" Target="../media/image320.jpeg"/><Relationship Id="rId10" Type="http://schemas.openxmlformats.org/officeDocument/2006/relationships/image" Target="../media/image81.png"/><Relationship Id="rId19" Type="http://schemas.openxmlformats.org/officeDocument/2006/relationships/image" Target="../media/image301.png"/><Relationship Id="rId31" Type="http://schemas.openxmlformats.org/officeDocument/2006/relationships/image" Target="../media/image318.png"/><Relationship Id="rId4" Type="http://schemas.openxmlformats.org/officeDocument/2006/relationships/image" Target="../media/image28.jpg"/><Relationship Id="rId9" Type="http://schemas.openxmlformats.org/officeDocument/2006/relationships/image" Target="../media/image153.png"/><Relationship Id="rId14" Type="http://schemas.openxmlformats.org/officeDocument/2006/relationships/image" Target="../media/image198.jpg"/><Relationship Id="rId22" Type="http://schemas.openxmlformats.org/officeDocument/2006/relationships/image" Target="../media/image313.png"/><Relationship Id="rId27" Type="http://schemas.openxmlformats.org/officeDocument/2006/relationships/image" Target="../media/image315.jpeg"/><Relationship Id="rId30" Type="http://schemas.openxmlformats.org/officeDocument/2006/relationships/image" Target="../media/image317.jpeg"/><Relationship Id="rId35" Type="http://schemas.openxmlformats.org/officeDocument/2006/relationships/hyperlink" Target="http://www.trendhunter.com/id/250893" TargetMode="External"/><Relationship Id="rId8" Type="http://schemas.openxmlformats.org/officeDocument/2006/relationships/image" Target="../media/image31.png"/><Relationship Id="rId3" Type="http://schemas.openxmlformats.org/officeDocument/2006/relationships/hyperlink" Target="http://www.trendhunter.com/id/257820" TargetMode="External"/></Relationships>
</file>

<file path=ppt/slides/_rels/slide37.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42.png"/><Relationship Id="rId26" Type="http://schemas.openxmlformats.org/officeDocument/2006/relationships/hyperlink" Target="http://www.trendhunter.com/id/193538" TargetMode="External"/><Relationship Id="rId39" Type="http://schemas.openxmlformats.org/officeDocument/2006/relationships/image" Target="../media/image335.png"/><Relationship Id="rId21" Type="http://schemas.openxmlformats.org/officeDocument/2006/relationships/image" Target="../media/image325.jpeg"/><Relationship Id="rId34" Type="http://schemas.openxmlformats.org/officeDocument/2006/relationships/hyperlink" Target="http://www.trendhunter.com/id/233737" TargetMode="External"/><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324.jpeg"/><Relationship Id="rId25" Type="http://schemas.openxmlformats.org/officeDocument/2006/relationships/image" Target="../media/image327.png"/><Relationship Id="rId33" Type="http://schemas.openxmlformats.org/officeDocument/2006/relationships/image" Target="../media/image331.png"/><Relationship Id="rId38" Type="http://schemas.openxmlformats.org/officeDocument/2006/relationships/image" Target="../media/image334.jpeg"/><Relationship Id="rId2" Type="http://schemas.openxmlformats.org/officeDocument/2006/relationships/image" Target="../media/image296.png"/><Relationship Id="rId16" Type="http://schemas.openxmlformats.org/officeDocument/2006/relationships/hyperlink" Target="http://www.trendhunter.com/id/253315" TargetMode="External"/><Relationship Id="rId20" Type="http://schemas.openxmlformats.org/officeDocument/2006/relationships/hyperlink" Target="http://www.trendhunter.com/id/218791" TargetMode="External"/><Relationship Id="rId29" Type="http://schemas.openxmlformats.org/officeDocument/2006/relationships/hyperlink" Target="http://www.trendhunter.com/id/214344"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326.jpeg"/><Relationship Id="rId32" Type="http://schemas.openxmlformats.org/officeDocument/2006/relationships/image" Target="../media/image23.jpeg"/><Relationship Id="rId37" Type="http://schemas.openxmlformats.org/officeDocument/2006/relationships/hyperlink" Target="http://www.trendhunter.com/id/225752" TargetMode="External"/><Relationship Id="rId5" Type="http://schemas.openxmlformats.org/officeDocument/2006/relationships/image" Target="../media/image16.jpg"/><Relationship Id="rId15" Type="http://schemas.openxmlformats.org/officeDocument/2006/relationships/image" Target="../media/image70.jpg"/><Relationship Id="rId23" Type="http://schemas.openxmlformats.org/officeDocument/2006/relationships/hyperlink" Target="http://www.trendhunter.com/id/219774" TargetMode="External"/><Relationship Id="rId28" Type="http://schemas.openxmlformats.org/officeDocument/2006/relationships/image" Target="../media/image329.png"/><Relationship Id="rId36" Type="http://schemas.openxmlformats.org/officeDocument/2006/relationships/image" Target="../media/image333.png"/><Relationship Id="rId10" Type="http://schemas.openxmlformats.org/officeDocument/2006/relationships/image" Target="../media/image81.png"/><Relationship Id="rId19" Type="http://schemas.openxmlformats.org/officeDocument/2006/relationships/image" Target="../media/image321.png"/><Relationship Id="rId31" Type="http://schemas.openxmlformats.org/officeDocument/2006/relationships/hyperlink" Target="http://www.trendhunter.com/id/240206" TargetMode="External"/><Relationship Id="rId4" Type="http://schemas.openxmlformats.org/officeDocument/2006/relationships/image" Target="../media/image28.jpg"/><Relationship Id="rId9" Type="http://schemas.openxmlformats.org/officeDocument/2006/relationships/image" Target="../media/image153.png"/><Relationship Id="rId14" Type="http://schemas.openxmlformats.org/officeDocument/2006/relationships/image" Target="../media/image198.jpg"/><Relationship Id="rId22" Type="http://schemas.openxmlformats.org/officeDocument/2006/relationships/image" Target="../media/image257.png"/><Relationship Id="rId27" Type="http://schemas.openxmlformats.org/officeDocument/2006/relationships/image" Target="../media/image328.jpeg"/><Relationship Id="rId30" Type="http://schemas.openxmlformats.org/officeDocument/2006/relationships/image" Target="../media/image330.jpeg"/><Relationship Id="rId35" Type="http://schemas.openxmlformats.org/officeDocument/2006/relationships/image" Target="../media/image332.jpeg"/><Relationship Id="rId8" Type="http://schemas.openxmlformats.org/officeDocument/2006/relationships/image" Target="../media/image31.png"/><Relationship Id="rId3" Type="http://schemas.openxmlformats.org/officeDocument/2006/relationships/hyperlink" Target="http://www.trendhunter.com/id/257820" TargetMode="External"/></Relationships>
</file>

<file path=ppt/slides/_rels/slide38.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42.png"/><Relationship Id="rId26" Type="http://schemas.openxmlformats.org/officeDocument/2006/relationships/hyperlink" Target="http://www.trendhunter.com/id/240129" TargetMode="External"/><Relationship Id="rId39" Type="http://schemas.openxmlformats.org/officeDocument/2006/relationships/image" Target="../media/image346.jpeg"/><Relationship Id="rId21" Type="http://schemas.openxmlformats.org/officeDocument/2006/relationships/image" Target="../media/image337.jpeg"/><Relationship Id="rId34" Type="http://schemas.openxmlformats.org/officeDocument/2006/relationships/image" Target="../media/image344.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336.jpeg"/><Relationship Id="rId25" Type="http://schemas.openxmlformats.org/officeDocument/2006/relationships/image" Target="../media/image340.png"/><Relationship Id="rId33" Type="http://schemas.openxmlformats.org/officeDocument/2006/relationships/image" Target="../media/image343.jpeg"/><Relationship Id="rId38" Type="http://schemas.openxmlformats.org/officeDocument/2006/relationships/hyperlink" Target="http://www.trendhunter.com/id/249310" TargetMode="External"/><Relationship Id="rId2" Type="http://schemas.openxmlformats.org/officeDocument/2006/relationships/image" Target="../media/image296.png"/><Relationship Id="rId16" Type="http://schemas.openxmlformats.org/officeDocument/2006/relationships/hyperlink" Target="http://www.trendhunter.com/id/254715" TargetMode="External"/><Relationship Id="rId20" Type="http://schemas.openxmlformats.org/officeDocument/2006/relationships/hyperlink" Target="http://www.trendhunter.com/id/188448" TargetMode="External"/><Relationship Id="rId29" Type="http://schemas.openxmlformats.org/officeDocument/2006/relationships/hyperlink" Target="http://www.trendhunter.com/id/225039"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339.jpeg"/><Relationship Id="rId32" Type="http://schemas.openxmlformats.org/officeDocument/2006/relationships/hyperlink" Target="http://www.trendhunter.com/id/175975" TargetMode="External"/><Relationship Id="rId37" Type="http://schemas.openxmlformats.org/officeDocument/2006/relationships/image" Target="../media/image243.png"/><Relationship Id="rId40" Type="http://schemas.openxmlformats.org/officeDocument/2006/relationships/image" Target="../media/image347.png"/><Relationship Id="rId5" Type="http://schemas.openxmlformats.org/officeDocument/2006/relationships/image" Target="../media/image16.jpg"/><Relationship Id="rId15" Type="http://schemas.openxmlformats.org/officeDocument/2006/relationships/image" Target="../media/image70.jpg"/><Relationship Id="rId23" Type="http://schemas.openxmlformats.org/officeDocument/2006/relationships/hyperlink" Target="http://www.trendhunter.com/id/189327" TargetMode="External"/><Relationship Id="rId28" Type="http://schemas.openxmlformats.org/officeDocument/2006/relationships/image" Target="../media/image327.png"/><Relationship Id="rId36" Type="http://schemas.openxmlformats.org/officeDocument/2006/relationships/image" Target="../media/image345.jpeg"/><Relationship Id="rId10" Type="http://schemas.openxmlformats.org/officeDocument/2006/relationships/image" Target="../media/image81.png"/><Relationship Id="rId19" Type="http://schemas.openxmlformats.org/officeDocument/2006/relationships/image" Target="../media/image331.png"/><Relationship Id="rId31" Type="http://schemas.openxmlformats.org/officeDocument/2006/relationships/image" Target="../media/image95.png"/><Relationship Id="rId4" Type="http://schemas.openxmlformats.org/officeDocument/2006/relationships/image" Target="../media/image28.jpg"/><Relationship Id="rId9" Type="http://schemas.openxmlformats.org/officeDocument/2006/relationships/image" Target="../media/image153.png"/><Relationship Id="rId14" Type="http://schemas.openxmlformats.org/officeDocument/2006/relationships/image" Target="../media/image198.jpg"/><Relationship Id="rId22" Type="http://schemas.openxmlformats.org/officeDocument/2006/relationships/image" Target="../media/image338.png"/><Relationship Id="rId27" Type="http://schemas.openxmlformats.org/officeDocument/2006/relationships/image" Target="../media/image341.jpeg"/><Relationship Id="rId30" Type="http://schemas.openxmlformats.org/officeDocument/2006/relationships/image" Target="../media/image342.jpeg"/><Relationship Id="rId35" Type="http://schemas.openxmlformats.org/officeDocument/2006/relationships/hyperlink" Target="http://www.trendhunter.com/id/202496" TargetMode="External"/><Relationship Id="rId8" Type="http://schemas.openxmlformats.org/officeDocument/2006/relationships/image" Target="../media/image31.png"/><Relationship Id="rId3" Type="http://schemas.openxmlformats.org/officeDocument/2006/relationships/hyperlink" Target="http://www.trendhunter.com/id/257820" TargetMode="External"/></Relationships>
</file>

<file path=ppt/slides/_rels/slide39.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42.png"/><Relationship Id="rId26" Type="http://schemas.openxmlformats.org/officeDocument/2006/relationships/hyperlink" Target="http://www.trendhunter.com/id/253833" TargetMode="External"/><Relationship Id="rId39" Type="http://schemas.openxmlformats.org/officeDocument/2006/relationships/image" Target="../media/image357.png"/><Relationship Id="rId21" Type="http://schemas.openxmlformats.org/officeDocument/2006/relationships/image" Target="../media/image349.jpeg"/><Relationship Id="rId34" Type="http://schemas.openxmlformats.org/officeDocument/2006/relationships/image" Target="../media/image340.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348.jpeg"/><Relationship Id="rId25" Type="http://schemas.openxmlformats.org/officeDocument/2006/relationships/image" Target="../media/image145.png"/><Relationship Id="rId33" Type="http://schemas.openxmlformats.org/officeDocument/2006/relationships/image" Target="../media/image354.jpeg"/><Relationship Id="rId38" Type="http://schemas.openxmlformats.org/officeDocument/2006/relationships/image" Target="../media/image356.jpeg"/><Relationship Id="rId2" Type="http://schemas.openxmlformats.org/officeDocument/2006/relationships/image" Target="../media/image296.png"/><Relationship Id="rId16" Type="http://schemas.openxmlformats.org/officeDocument/2006/relationships/hyperlink" Target="http://www.trendhunter.com/id/198652" TargetMode="External"/><Relationship Id="rId20" Type="http://schemas.openxmlformats.org/officeDocument/2006/relationships/hyperlink" Target="http://www.trendhunter.com/id/227358" TargetMode="External"/><Relationship Id="rId29" Type="http://schemas.openxmlformats.org/officeDocument/2006/relationships/hyperlink" Target="http://www.trendhunter.com/id/234267"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351.jpeg"/><Relationship Id="rId32" Type="http://schemas.openxmlformats.org/officeDocument/2006/relationships/hyperlink" Target="http://www.trendhunter.com/id/214356" TargetMode="External"/><Relationship Id="rId37" Type="http://schemas.openxmlformats.org/officeDocument/2006/relationships/hyperlink" Target="http://www.trendhunter.com/id/213995" TargetMode="External"/><Relationship Id="rId5" Type="http://schemas.openxmlformats.org/officeDocument/2006/relationships/image" Target="../media/image16.jpg"/><Relationship Id="rId15" Type="http://schemas.openxmlformats.org/officeDocument/2006/relationships/image" Target="../media/image70.jpg"/><Relationship Id="rId23" Type="http://schemas.openxmlformats.org/officeDocument/2006/relationships/hyperlink" Target="http://www.trendhunter.com/id/252552" TargetMode="External"/><Relationship Id="rId28" Type="http://schemas.openxmlformats.org/officeDocument/2006/relationships/image" Target="../media/image335.png"/><Relationship Id="rId36" Type="http://schemas.openxmlformats.org/officeDocument/2006/relationships/image" Target="../media/image355.jpeg"/><Relationship Id="rId10" Type="http://schemas.openxmlformats.org/officeDocument/2006/relationships/image" Target="../media/image81.png"/><Relationship Id="rId19" Type="http://schemas.openxmlformats.org/officeDocument/2006/relationships/image" Target="../media/image288.png"/><Relationship Id="rId31" Type="http://schemas.openxmlformats.org/officeDocument/2006/relationships/image" Target="../media/image338.png"/><Relationship Id="rId4" Type="http://schemas.openxmlformats.org/officeDocument/2006/relationships/image" Target="../media/image28.jpg"/><Relationship Id="rId9" Type="http://schemas.openxmlformats.org/officeDocument/2006/relationships/image" Target="../media/image153.png"/><Relationship Id="rId14" Type="http://schemas.openxmlformats.org/officeDocument/2006/relationships/image" Target="../media/image198.jpg"/><Relationship Id="rId22" Type="http://schemas.openxmlformats.org/officeDocument/2006/relationships/image" Target="../media/image350.png"/><Relationship Id="rId27" Type="http://schemas.openxmlformats.org/officeDocument/2006/relationships/image" Target="../media/image352.jpeg"/><Relationship Id="rId30" Type="http://schemas.openxmlformats.org/officeDocument/2006/relationships/image" Target="../media/image353.jpeg"/><Relationship Id="rId35" Type="http://schemas.openxmlformats.org/officeDocument/2006/relationships/hyperlink" Target="http://www.trendhunter.com/id/225151" TargetMode="External"/><Relationship Id="rId8" Type="http://schemas.openxmlformats.org/officeDocument/2006/relationships/image" Target="../media/image31.png"/><Relationship Id="rId3" Type="http://schemas.openxmlformats.org/officeDocument/2006/relationships/hyperlink" Target="http://www.trendhunter.com/id/25782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42.png"/><Relationship Id="rId26" Type="http://schemas.openxmlformats.org/officeDocument/2006/relationships/hyperlink" Target="http://www.trendhunter.com/id/246157" TargetMode="External"/><Relationship Id="rId39" Type="http://schemas.openxmlformats.org/officeDocument/2006/relationships/image" Target="../media/image338.png"/><Relationship Id="rId21" Type="http://schemas.openxmlformats.org/officeDocument/2006/relationships/image" Target="../media/image359.jpeg"/><Relationship Id="rId34" Type="http://schemas.openxmlformats.org/officeDocument/2006/relationships/hyperlink" Target="http://www.trendhunter.com/id/225616" TargetMode="External"/><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358.jpeg"/><Relationship Id="rId25" Type="http://schemas.openxmlformats.org/officeDocument/2006/relationships/image" Target="../media/image243.png"/><Relationship Id="rId33" Type="http://schemas.openxmlformats.org/officeDocument/2006/relationships/image" Target="../media/image350.png"/><Relationship Id="rId38" Type="http://schemas.openxmlformats.org/officeDocument/2006/relationships/image" Target="../media/image367.jpeg"/><Relationship Id="rId2" Type="http://schemas.openxmlformats.org/officeDocument/2006/relationships/image" Target="../media/image296.png"/><Relationship Id="rId16" Type="http://schemas.openxmlformats.org/officeDocument/2006/relationships/hyperlink" Target="http://www.trendhunter.com/id/188773" TargetMode="External"/><Relationship Id="rId20" Type="http://schemas.openxmlformats.org/officeDocument/2006/relationships/hyperlink" Target="http://www.trendhunter.com/id/225416" TargetMode="External"/><Relationship Id="rId29" Type="http://schemas.openxmlformats.org/officeDocument/2006/relationships/hyperlink" Target="http://www.trendhunter.com/id/256535"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361.jpeg"/><Relationship Id="rId32" Type="http://schemas.openxmlformats.org/officeDocument/2006/relationships/image" Target="../media/image365.jpeg"/><Relationship Id="rId37" Type="http://schemas.openxmlformats.org/officeDocument/2006/relationships/hyperlink" Target="http://www.trendhunter.com/id/237995" TargetMode="External"/><Relationship Id="rId5" Type="http://schemas.openxmlformats.org/officeDocument/2006/relationships/image" Target="../media/image16.jpg"/><Relationship Id="rId15" Type="http://schemas.openxmlformats.org/officeDocument/2006/relationships/image" Target="../media/image70.jpg"/><Relationship Id="rId23" Type="http://schemas.openxmlformats.org/officeDocument/2006/relationships/hyperlink" Target="http://www.trendhunter.com/id/252304" TargetMode="External"/><Relationship Id="rId28" Type="http://schemas.openxmlformats.org/officeDocument/2006/relationships/image" Target="../media/image363.png"/><Relationship Id="rId36" Type="http://schemas.openxmlformats.org/officeDocument/2006/relationships/image" Target="../media/image272.png"/><Relationship Id="rId10" Type="http://schemas.openxmlformats.org/officeDocument/2006/relationships/image" Target="../media/image81.png"/><Relationship Id="rId19" Type="http://schemas.openxmlformats.org/officeDocument/2006/relationships/image" Target="../media/image184.png"/><Relationship Id="rId31" Type="http://schemas.openxmlformats.org/officeDocument/2006/relationships/hyperlink" Target="http://www.trendhunter.com/id/227053" TargetMode="External"/><Relationship Id="rId4" Type="http://schemas.openxmlformats.org/officeDocument/2006/relationships/image" Target="../media/image28.jpg"/><Relationship Id="rId9" Type="http://schemas.openxmlformats.org/officeDocument/2006/relationships/image" Target="../media/image153.png"/><Relationship Id="rId14" Type="http://schemas.openxmlformats.org/officeDocument/2006/relationships/image" Target="../media/image198.jpg"/><Relationship Id="rId22" Type="http://schemas.openxmlformats.org/officeDocument/2006/relationships/image" Target="../media/image360.png"/><Relationship Id="rId27" Type="http://schemas.openxmlformats.org/officeDocument/2006/relationships/image" Target="../media/image362.jpeg"/><Relationship Id="rId30" Type="http://schemas.openxmlformats.org/officeDocument/2006/relationships/image" Target="../media/image364.jpeg"/><Relationship Id="rId35" Type="http://schemas.openxmlformats.org/officeDocument/2006/relationships/image" Target="../media/image366.jpeg"/><Relationship Id="rId8" Type="http://schemas.openxmlformats.org/officeDocument/2006/relationships/image" Target="../media/image31.png"/><Relationship Id="rId3" Type="http://schemas.openxmlformats.org/officeDocument/2006/relationships/hyperlink" Target="http://www.trendhunter.com/id/257820" TargetMode="External"/></Relationships>
</file>

<file path=ppt/slides/_rels/slide41.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42.png"/><Relationship Id="rId26" Type="http://schemas.openxmlformats.org/officeDocument/2006/relationships/hyperlink" Target="http://www.trendhunter.com/id/188546" TargetMode="External"/><Relationship Id="rId39" Type="http://schemas.openxmlformats.org/officeDocument/2006/relationships/image" Target="../media/image380.jpeg"/><Relationship Id="rId21" Type="http://schemas.openxmlformats.org/officeDocument/2006/relationships/image" Target="../media/image370.jpeg"/><Relationship Id="rId34" Type="http://schemas.openxmlformats.org/officeDocument/2006/relationships/image" Target="../media/image378.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368.jpeg"/><Relationship Id="rId25" Type="http://schemas.openxmlformats.org/officeDocument/2006/relationships/image" Target="../media/image373.png"/><Relationship Id="rId33" Type="http://schemas.openxmlformats.org/officeDocument/2006/relationships/image" Target="../media/image377.jpeg"/><Relationship Id="rId38" Type="http://schemas.openxmlformats.org/officeDocument/2006/relationships/hyperlink" Target="http://www.trendhunter.com/id/220982" TargetMode="External"/><Relationship Id="rId2" Type="http://schemas.openxmlformats.org/officeDocument/2006/relationships/image" Target="../media/image296.png"/><Relationship Id="rId16" Type="http://schemas.openxmlformats.org/officeDocument/2006/relationships/hyperlink" Target="http://www.trendhunter.com/id/244455" TargetMode="External"/><Relationship Id="rId20" Type="http://schemas.openxmlformats.org/officeDocument/2006/relationships/hyperlink" Target="http://www.trendhunter.com/id/208618" TargetMode="External"/><Relationship Id="rId29" Type="http://schemas.openxmlformats.org/officeDocument/2006/relationships/hyperlink" Target="http://www.trendhunter.com/id/252204"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372.jpeg"/><Relationship Id="rId32" Type="http://schemas.openxmlformats.org/officeDocument/2006/relationships/hyperlink" Target="http://www.trendhunter.com/id/229885" TargetMode="External"/><Relationship Id="rId37" Type="http://schemas.openxmlformats.org/officeDocument/2006/relationships/image" Target="../media/image121.png"/><Relationship Id="rId40" Type="http://schemas.openxmlformats.org/officeDocument/2006/relationships/image" Target="../media/image381.png"/><Relationship Id="rId5" Type="http://schemas.openxmlformats.org/officeDocument/2006/relationships/image" Target="../media/image16.jpg"/><Relationship Id="rId15" Type="http://schemas.openxmlformats.org/officeDocument/2006/relationships/image" Target="../media/image70.jpg"/><Relationship Id="rId23" Type="http://schemas.openxmlformats.org/officeDocument/2006/relationships/hyperlink" Target="http://www.trendhunter.com/id/241660" TargetMode="External"/><Relationship Id="rId28" Type="http://schemas.openxmlformats.org/officeDocument/2006/relationships/image" Target="../media/image375.png"/><Relationship Id="rId36" Type="http://schemas.openxmlformats.org/officeDocument/2006/relationships/image" Target="../media/image379.jpeg"/><Relationship Id="rId10" Type="http://schemas.openxmlformats.org/officeDocument/2006/relationships/image" Target="../media/image81.png"/><Relationship Id="rId19" Type="http://schemas.openxmlformats.org/officeDocument/2006/relationships/image" Target="../media/image369.png"/><Relationship Id="rId31" Type="http://schemas.openxmlformats.org/officeDocument/2006/relationships/image" Target="../media/image357.png"/><Relationship Id="rId4" Type="http://schemas.openxmlformats.org/officeDocument/2006/relationships/image" Target="../media/image28.jpg"/><Relationship Id="rId9" Type="http://schemas.openxmlformats.org/officeDocument/2006/relationships/image" Target="../media/image153.png"/><Relationship Id="rId14" Type="http://schemas.openxmlformats.org/officeDocument/2006/relationships/image" Target="../media/image198.jpg"/><Relationship Id="rId22" Type="http://schemas.openxmlformats.org/officeDocument/2006/relationships/image" Target="../media/image371.png"/><Relationship Id="rId27" Type="http://schemas.openxmlformats.org/officeDocument/2006/relationships/image" Target="../media/image374.jpeg"/><Relationship Id="rId30" Type="http://schemas.openxmlformats.org/officeDocument/2006/relationships/image" Target="../media/image376.jpeg"/><Relationship Id="rId35" Type="http://schemas.openxmlformats.org/officeDocument/2006/relationships/hyperlink" Target="http://www.trendhunter.com/id/250863" TargetMode="External"/><Relationship Id="rId8" Type="http://schemas.openxmlformats.org/officeDocument/2006/relationships/image" Target="../media/image31.png"/><Relationship Id="rId3" Type="http://schemas.openxmlformats.org/officeDocument/2006/relationships/hyperlink" Target="http://www.trendhunter.com/id/257820" TargetMode="External"/></Relationships>
</file>

<file path=ppt/slides/_rels/slide42.xml.rels><?xml version="1.0" encoding="UTF-8" standalone="yes"?>
<Relationships xmlns="http://schemas.openxmlformats.org/package/2006/relationships"><Relationship Id="rId13" Type="http://schemas.openxmlformats.org/officeDocument/2006/relationships/image" Target="../media/image35.jpg"/><Relationship Id="rId18" Type="http://schemas.openxmlformats.org/officeDocument/2006/relationships/image" Target="../media/image42.png"/><Relationship Id="rId26" Type="http://schemas.openxmlformats.org/officeDocument/2006/relationships/hyperlink" Target="http://www.trendhunter.com/id/151890" TargetMode="External"/><Relationship Id="rId39" Type="http://schemas.openxmlformats.org/officeDocument/2006/relationships/image" Target="../media/image393.jpeg"/><Relationship Id="rId21" Type="http://schemas.openxmlformats.org/officeDocument/2006/relationships/image" Target="../media/image385.jpeg"/><Relationship Id="rId34" Type="http://schemas.openxmlformats.org/officeDocument/2006/relationships/image" Target="../media/image390.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383.jpeg"/><Relationship Id="rId25" Type="http://schemas.openxmlformats.org/officeDocument/2006/relationships/image" Target="../media/image93.png"/><Relationship Id="rId33" Type="http://schemas.openxmlformats.org/officeDocument/2006/relationships/image" Target="../media/image389.jpeg"/><Relationship Id="rId38" Type="http://schemas.openxmlformats.org/officeDocument/2006/relationships/hyperlink" Target="http://www.trendhunter.com/id/169409" TargetMode="External"/><Relationship Id="rId2" Type="http://schemas.openxmlformats.org/officeDocument/2006/relationships/image" Target="../media/image176.png"/><Relationship Id="rId16" Type="http://schemas.openxmlformats.org/officeDocument/2006/relationships/hyperlink" Target="http://www.trendhunter.com/id/117522" TargetMode="External"/><Relationship Id="rId20" Type="http://schemas.openxmlformats.org/officeDocument/2006/relationships/hyperlink" Target="http://www.trendhunter.com/id/190672" TargetMode="External"/><Relationship Id="rId29" Type="http://schemas.openxmlformats.org/officeDocument/2006/relationships/hyperlink" Target="http://www.trendhunter.com/id/112219"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386.jpeg"/><Relationship Id="rId32" Type="http://schemas.openxmlformats.org/officeDocument/2006/relationships/hyperlink" Target="http://www.trendhunter.com/id/209906" TargetMode="External"/><Relationship Id="rId37" Type="http://schemas.openxmlformats.org/officeDocument/2006/relationships/image" Target="../media/image392.png"/><Relationship Id="rId40" Type="http://schemas.openxmlformats.org/officeDocument/2006/relationships/image" Target="../media/image217.png"/><Relationship Id="rId5" Type="http://schemas.openxmlformats.org/officeDocument/2006/relationships/image" Target="../media/image28.jpg"/><Relationship Id="rId15" Type="http://schemas.openxmlformats.org/officeDocument/2006/relationships/image" Target="../media/image91.jpg"/><Relationship Id="rId23" Type="http://schemas.openxmlformats.org/officeDocument/2006/relationships/hyperlink" Target="http://www.trendhunter.com/id/148505" TargetMode="External"/><Relationship Id="rId28" Type="http://schemas.openxmlformats.org/officeDocument/2006/relationships/image" Target="../media/image234.png"/><Relationship Id="rId36" Type="http://schemas.openxmlformats.org/officeDocument/2006/relationships/image" Target="../media/image391.jpeg"/><Relationship Id="rId10" Type="http://schemas.openxmlformats.org/officeDocument/2006/relationships/image" Target="../media/image54.png"/><Relationship Id="rId19" Type="http://schemas.openxmlformats.org/officeDocument/2006/relationships/image" Target="../media/image384.png"/><Relationship Id="rId31" Type="http://schemas.openxmlformats.org/officeDocument/2006/relationships/image" Target="../media/image269.png"/><Relationship Id="rId4" Type="http://schemas.openxmlformats.org/officeDocument/2006/relationships/hyperlink" Target="http://www.trendhunter.com/id/257757" TargetMode="External"/><Relationship Id="rId9" Type="http://schemas.openxmlformats.org/officeDocument/2006/relationships/image" Target="../media/image382.png"/><Relationship Id="rId14" Type="http://schemas.openxmlformats.org/officeDocument/2006/relationships/image" Target="../media/image36.jpg"/><Relationship Id="rId22" Type="http://schemas.openxmlformats.org/officeDocument/2006/relationships/image" Target="../media/image179.png"/><Relationship Id="rId27" Type="http://schemas.openxmlformats.org/officeDocument/2006/relationships/image" Target="../media/image387.jpeg"/><Relationship Id="rId30" Type="http://schemas.openxmlformats.org/officeDocument/2006/relationships/image" Target="../media/image388.jpeg"/><Relationship Id="rId35" Type="http://schemas.openxmlformats.org/officeDocument/2006/relationships/hyperlink" Target="http://www.trendhunter.com/id/118835" TargetMode="External"/><Relationship Id="rId8" Type="http://schemas.openxmlformats.org/officeDocument/2006/relationships/image" Target="../media/image31.png"/><Relationship Id="rId3" Type="http://schemas.openxmlformats.org/officeDocument/2006/relationships/image" Target="../media/image16.jpg"/></Relationships>
</file>

<file path=ppt/slides/_rels/slide43.xml.rels><?xml version="1.0" encoding="UTF-8" standalone="yes"?>
<Relationships xmlns="http://schemas.openxmlformats.org/package/2006/relationships"><Relationship Id="rId13" Type="http://schemas.openxmlformats.org/officeDocument/2006/relationships/image" Target="../media/image35.jpg"/><Relationship Id="rId18" Type="http://schemas.openxmlformats.org/officeDocument/2006/relationships/image" Target="../media/image42.png"/><Relationship Id="rId26" Type="http://schemas.openxmlformats.org/officeDocument/2006/relationships/hyperlink" Target="http://www.trendhunter.com/id/247792" TargetMode="External"/><Relationship Id="rId39" Type="http://schemas.openxmlformats.org/officeDocument/2006/relationships/image" Target="../media/image405.jpeg"/><Relationship Id="rId21" Type="http://schemas.openxmlformats.org/officeDocument/2006/relationships/image" Target="../media/image396.jpeg"/><Relationship Id="rId34" Type="http://schemas.openxmlformats.org/officeDocument/2006/relationships/image" Target="../media/image64.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394.jpeg"/><Relationship Id="rId25" Type="http://schemas.openxmlformats.org/officeDocument/2006/relationships/image" Target="../media/image66.png"/><Relationship Id="rId33" Type="http://schemas.openxmlformats.org/officeDocument/2006/relationships/image" Target="../media/image402.jpeg"/><Relationship Id="rId38" Type="http://schemas.openxmlformats.org/officeDocument/2006/relationships/hyperlink" Target="http://www.trendhunter.com/id/202083" TargetMode="External"/><Relationship Id="rId2" Type="http://schemas.openxmlformats.org/officeDocument/2006/relationships/image" Target="../media/image176.png"/><Relationship Id="rId16" Type="http://schemas.openxmlformats.org/officeDocument/2006/relationships/hyperlink" Target="http://www.trendhunter.com/id/172261" TargetMode="External"/><Relationship Id="rId20" Type="http://schemas.openxmlformats.org/officeDocument/2006/relationships/hyperlink" Target="http://www.trendhunter.com/id/246272" TargetMode="External"/><Relationship Id="rId29" Type="http://schemas.openxmlformats.org/officeDocument/2006/relationships/hyperlink" Target="http://www.trendhunter.com/id/230878"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398.jpeg"/><Relationship Id="rId32" Type="http://schemas.openxmlformats.org/officeDocument/2006/relationships/hyperlink" Target="http://www.trendhunter.com/id/248455" TargetMode="External"/><Relationship Id="rId37" Type="http://schemas.openxmlformats.org/officeDocument/2006/relationships/image" Target="../media/image404.png"/><Relationship Id="rId40" Type="http://schemas.openxmlformats.org/officeDocument/2006/relationships/image" Target="../media/image97.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188060" TargetMode="External"/><Relationship Id="rId28" Type="http://schemas.openxmlformats.org/officeDocument/2006/relationships/image" Target="../media/image400.png"/><Relationship Id="rId36" Type="http://schemas.openxmlformats.org/officeDocument/2006/relationships/image" Target="../media/image403.jpeg"/><Relationship Id="rId10" Type="http://schemas.openxmlformats.org/officeDocument/2006/relationships/image" Target="../media/image54.png"/><Relationship Id="rId19" Type="http://schemas.openxmlformats.org/officeDocument/2006/relationships/image" Target="../media/image395.png"/><Relationship Id="rId31" Type="http://schemas.openxmlformats.org/officeDocument/2006/relationships/image" Target="../media/image217.png"/><Relationship Id="rId4" Type="http://schemas.openxmlformats.org/officeDocument/2006/relationships/image" Target="../media/image28.jpg"/><Relationship Id="rId9" Type="http://schemas.openxmlformats.org/officeDocument/2006/relationships/image" Target="../media/image382.png"/><Relationship Id="rId14" Type="http://schemas.openxmlformats.org/officeDocument/2006/relationships/image" Target="../media/image36.jpg"/><Relationship Id="rId22" Type="http://schemas.openxmlformats.org/officeDocument/2006/relationships/image" Target="../media/image397.png"/><Relationship Id="rId27" Type="http://schemas.openxmlformats.org/officeDocument/2006/relationships/image" Target="../media/image399.jpeg"/><Relationship Id="rId30" Type="http://schemas.openxmlformats.org/officeDocument/2006/relationships/image" Target="../media/image401.jpeg"/><Relationship Id="rId35" Type="http://schemas.openxmlformats.org/officeDocument/2006/relationships/hyperlink" Target="http://www.trendhunter.com/id/233291" TargetMode="External"/><Relationship Id="rId8" Type="http://schemas.openxmlformats.org/officeDocument/2006/relationships/image" Target="../media/image31.png"/><Relationship Id="rId3" Type="http://schemas.openxmlformats.org/officeDocument/2006/relationships/hyperlink" Target="http://www.trendhunter.com/id/257757" TargetMode="External"/></Relationships>
</file>

<file path=ppt/slides/_rels/slide44.xml.rels><?xml version="1.0" encoding="UTF-8" standalone="yes"?>
<Relationships xmlns="http://schemas.openxmlformats.org/package/2006/relationships"><Relationship Id="rId13" Type="http://schemas.openxmlformats.org/officeDocument/2006/relationships/image" Target="../media/image35.jpg"/><Relationship Id="rId18" Type="http://schemas.openxmlformats.org/officeDocument/2006/relationships/image" Target="../media/image42.png"/><Relationship Id="rId26" Type="http://schemas.openxmlformats.org/officeDocument/2006/relationships/hyperlink" Target="http://www.trendhunter.com/id/250431" TargetMode="External"/><Relationship Id="rId39" Type="http://schemas.openxmlformats.org/officeDocument/2006/relationships/image" Target="../media/image418.jpeg"/><Relationship Id="rId21" Type="http://schemas.openxmlformats.org/officeDocument/2006/relationships/image" Target="../media/image408.jpeg"/><Relationship Id="rId34" Type="http://schemas.openxmlformats.org/officeDocument/2006/relationships/image" Target="../media/image415.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406.jpeg"/><Relationship Id="rId25" Type="http://schemas.openxmlformats.org/officeDocument/2006/relationships/image" Target="../media/image335.png"/><Relationship Id="rId33" Type="http://schemas.openxmlformats.org/officeDocument/2006/relationships/image" Target="../media/image414.jpeg"/><Relationship Id="rId38" Type="http://schemas.openxmlformats.org/officeDocument/2006/relationships/hyperlink" Target="http://www.trendhunter.com/id/169309" TargetMode="External"/><Relationship Id="rId2" Type="http://schemas.openxmlformats.org/officeDocument/2006/relationships/image" Target="../media/image176.png"/><Relationship Id="rId16" Type="http://schemas.openxmlformats.org/officeDocument/2006/relationships/hyperlink" Target="http://www.trendhunter.com/id/71340" TargetMode="External"/><Relationship Id="rId20" Type="http://schemas.openxmlformats.org/officeDocument/2006/relationships/hyperlink" Target="http://www.trendhunter.com/id/188749" TargetMode="External"/><Relationship Id="rId29" Type="http://schemas.openxmlformats.org/officeDocument/2006/relationships/hyperlink" Target="http://www.trendhunter.com/id/252289"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410.jpeg"/><Relationship Id="rId32" Type="http://schemas.openxmlformats.org/officeDocument/2006/relationships/hyperlink" Target="http://www.trendhunter.com/id/79883" TargetMode="External"/><Relationship Id="rId37" Type="http://schemas.openxmlformats.org/officeDocument/2006/relationships/image" Target="../media/image417.png"/><Relationship Id="rId40" Type="http://schemas.openxmlformats.org/officeDocument/2006/relationships/image" Target="../media/image419.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130374" TargetMode="External"/><Relationship Id="rId28" Type="http://schemas.openxmlformats.org/officeDocument/2006/relationships/image" Target="../media/image263.png"/><Relationship Id="rId36" Type="http://schemas.openxmlformats.org/officeDocument/2006/relationships/image" Target="../media/image416.jpeg"/><Relationship Id="rId10" Type="http://schemas.openxmlformats.org/officeDocument/2006/relationships/image" Target="../media/image54.png"/><Relationship Id="rId19" Type="http://schemas.openxmlformats.org/officeDocument/2006/relationships/image" Target="../media/image407.png"/><Relationship Id="rId31" Type="http://schemas.openxmlformats.org/officeDocument/2006/relationships/image" Target="../media/image413.png"/><Relationship Id="rId4" Type="http://schemas.openxmlformats.org/officeDocument/2006/relationships/image" Target="../media/image28.jpg"/><Relationship Id="rId9" Type="http://schemas.openxmlformats.org/officeDocument/2006/relationships/image" Target="../media/image382.png"/><Relationship Id="rId14" Type="http://schemas.openxmlformats.org/officeDocument/2006/relationships/image" Target="../media/image36.jpg"/><Relationship Id="rId22" Type="http://schemas.openxmlformats.org/officeDocument/2006/relationships/image" Target="../media/image409.png"/><Relationship Id="rId27" Type="http://schemas.openxmlformats.org/officeDocument/2006/relationships/image" Target="../media/image411.jpeg"/><Relationship Id="rId30" Type="http://schemas.openxmlformats.org/officeDocument/2006/relationships/image" Target="../media/image412.jpeg"/><Relationship Id="rId35" Type="http://schemas.openxmlformats.org/officeDocument/2006/relationships/hyperlink" Target="http://www.trendhunter.com/id/257702" TargetMode="External"/><Relationship Id="rId8" Type="http://schemas.openxmlformats.org/officeDocument/2006/relationships/image" Target="../media/image31.png"/><Relationship Id="rId3" Type="http://schemas.openxmlformats.org/officeDocument/2006/relationships/hyperlink" Target="http://www.trendhunter.com/id/257757" TargetMode="External"/></Relationships>
</file>

<file path=ppt/slides/_rels/slide45.xml.rels><?xml version="1.0" encoding="UTF-8" standalone="yes"?>
<Relationships xmlns="http://schemas.openxmlformats.org/package/2006/relationships"><Relationship Id="rId13" Type="http://schemas.openxmlformats.org/officeDocument/2006/relationships/image" Target="../media/image35.jpg"/><Relationship Id="rId18" Type="http://schemas.openxmlformats.org/officeDocument/2006/relationships/image" Target="../media/image42.png"/><Relationship Id="rId26" Type="http://schemas.openxmlformats.org/officeDocument/2006/relationships/hyperlink" Target="http://www.trendhunter.com/id/233219" TargetMode="External"/><Relationship Id="rId39" Type="http://schemas.openxmlformats.org/officeDocument/2006/relationships/image" Target="../media/image430.jpeg"/><Relationship Id="rId21" Type="http://schemas.openxmlformats.org/officeDocument/2006/relationships/image" Target="../media/image422.jpeg"/><Relationship Id="rId34" Type="http://schemas.openxmlformats.org/officeDocument/2006/relationships/image" Target="../media/image428.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420.jpeg"/><Relationship Id="rId25" Type="http://schemas.openxmlformats.org/officeDocument/2006/relationships/image" Target="../media/image392.png"/><Relationship Id="rId33" Type="http://schemas.openxmlformats.org/officeDocument/2006/relationships/image" Target="../media/image427.jpeg"/><Relationship Id="rId38" Type="http://schemas.openxmlformats.org/officeDocument/2006/relationships/hyperlink" Target="http://www.trendhunter.com/id/207011" TargetMode="External"/><Relationship Id="rId2" Type="http://schemas.openxmlformats.org/officeDocument/2006/relationships/image" Target="../media/image176.png"/><Relationship Id="rId16" Type="http://schemas.openxmlformats.org/officeDocument/2006/relationships/hyperlink" Target="http://www.trendhunter.com/id/132512" TargetMode="External"/><Relationship Id="rId20" Type="http://schemas.openxmlformats.org/officeDocument/2006/relationships/hyperlink" Target="http://www.trendhunter.com/id/182538" TargetMode="External"/><Relationship Id="rId29" Type="http://schemas.openxmlformats.org/officeDocument/2006/relationships/hyperlink" Target="http://www.trendhunter.com/id/178725"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423.jpeg"/><Relationship Id="rId32" Type="http://schemas.openxmlformats.org/officeDocument/2006/relationships/hyperlink" Target="http://www.trendhunter.com/id/202852" TargetMode="External"/><Relationship Id="rId37" Type="http://schemas.openxmlformats.org/officeDocument/2006/relationships/image" Target="../media/image195.png"/><Relationship Id="rId40" Type="http://schemas.openxmlformats.org/officeDocument/2006/relationships/image" Target="../media/image184.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252281" TargetMode="External"/><Relationship Id="rId28" Type="http://schemas.openxmlformats.org/officeDocument/2006/relationships/image" Target="../media/image425.png"/><Relationship Id="rId36" Type="http://schemas.openxmlformats.org/officeDocument/2006/relationships/image" Target="../media/image429.jpeg"/><Relationship Id="rId10" Type="http://schemas.openxmlformats.org/officeDocument/2006/relationships/image" Target="../media/image54.png"/><Relationship Id="rId19" Type="http://schemas.openxmlformats.org/officeDocument/2006/relationships/image" Target="../media/image421.png"/><Relationship Id="rId31" Type="http://schemas.openxmlformats.org/officeDocument/2006/relationships/image" Target="../media/image284.png"/><Relationship Id="rId4" Type="http://schemas.openxmlformats.org/officeDocument/2006/relationships/image" Target="../media/image28.jpg"/><Relationship Id="rId9" Type="http://schemas.openxmlformats.org/officeDocument/2006/relationships/image" Target="../media/image382.png"/><Relationship Id="rId14" Type="http://schemas.openxmlformats.org/officeDocument/2006/relationships/image" Target="../media/image36.jpg"/><Relationship Id="rId22" Type="http://schemas.openxmlformats.org/officeDocument/2006/relationships/image" Target="../media/image187.png"/><Relationship Id="rId27" Type="http://schemas.openxmlformats.org/officeDocument/2006/relationships/image" Target="../media/image424.jpeg"/><Relationship Id="rId30" Type="http://schemas.openxmlformats.org/officeDocument/2006/relationships/image" Target="../media/image426.jpeg"/><Relationship Id="rId35" Type="http://schemas.openxmlformats.org/officeDocument/2006/relationships/hyperlink" Target="http://www.trendhunter.com/id/127560" TargetMode="External"/><Relationship Id="rId8" Type="http://schemas.openxmlformats.org/officeDocument/2006/relationships/image" Target="../media/image31.png"/><Relationship Id="rId3" Type="http://schemas.openxmlformats.org/officeDocument/2006/relationships/hyperlink" Target="http://www.trendhunter.com/id/257757" TargetMode="External"/></Relationships>
</file>

<file path=ppt/slides/_rels/slide46.xml.rels><?xml version="1.0" encoding="UTF-8" standalone="yes"?>
<Relationships xmlns="http://schemas.openxmlformats.org/package/2006/relationships"><Relationship Id="rId13" Type="http://schemas.openxmlformats.org/officeDocument/2006/relationships/image" Target="../media/image35.jpg"/><Relationship Id="rId18" Type="http://schemas.openxmlformats.org/officeDocument/2006/relationships/image" Target="../media/image42.png"/><Relationship Id="rId26" Type="http://schemas.openxmlformats.org/officeDocument/2006/relationships/hyperlink" Target="http://www.trendhunter.com/id/241540" TargetMode="External"/><Relationship Id="rId21" Type="http://schemas.openxmlformats.org/officeDocument/2006/relationships/image" Target="../media/image433.jpeg"/><Relationship Id="rId34" Type="http://schemas.openxmlformats.org/officeDocument/2006/relationships/image" Target="../media/image440.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431.jpeg"/><Relationship Id="rId25" Type="http://schemas.openxmlformats.org/officeDocument/2006/relationships/image" Target="../media/image435.png"/><Relationship Id="rId33" Type="http://schemas.openxmlformats.org/officeDocument/2006/relationships/image" Target="../media/image439.jpeg"/><Relationship Id="rId2" Type="http://schemas.openxmlformats.org/officeDocument/2006/relationships/image" Target="../media/image176.png"/><Relationship Id="rId16" Type="http://schemas.openxmlformats.org/officeDocument/2006/relationships/hyperlink" Target="http://www.trendhunter.com/id/182512" TargetMode="External"/><Relationship Id="rId20" Type="http://schemas.openxmlformats.org/officeDocument/2006/relationships/hyperlink" Target="http://www.trendhunter.com/id/210555" TargetMode="External"/><Relationship Id="rId29" Type="http://schemas.openxmlformats.org/officeDocument/2006/relationships/hyperlink" Target="http://www.trendhunter.com/id/109110"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434.jpeg"/><Relationship Id="rId32" Type="http://schemas.openxmlformats.org/officeDocument/2006/relationships/hyperlink" Target="http://www.trendhunter.com/id/255803" TargetMode="External"/><Relationship Id="rId37" Type="http://schemas.openxmlformats.org/officeDocument/2006/relationships/image" Target="../media/image340.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111647" TargetMode="External"/><Relationship Id="rId28" Type="http://schemas.openxmlformats.org/officeDocument/2006/relationships/image" Target="../media/image407.png"/><Relationship Id="rId36" Type="http://schemas.openxmlformats.org/officeDocument/2006/relationships/image" Target="../media/image441.jpeg"/><Relationship Id="rId10" Type="http://schemas.openxmlformats.org/officeDocument/2006/relationships/image" Target="../media/image54.png"/><Relationship Id="rId19" Type="http://schemas.openxmlformats.org/officeDocument/2006/relationships/image" Target="../media/image432.png"/><Relationship Id="rId31" Type="http://schemas.openxmlformats.org/officeDocument/2006/relationships/image" Target="../media/image438.png"/><Relationship Id="rId4" Type="http://schemas.openxmlformats.org/officeDocument/2006/relationships/image" Target="../media/image28.jpg"/><Relationship Id="rId9" Type="http://schemas.openxmlformats.org/officeDocument/2006/relationships/image" Target="../media/image382.png"/><Relationship Id="rId14" Type="http://schemas.openxmlformats.org/officeDocument/2006/relationships/image" Target="../media/image36.jpg"/><Relationship Id="rId22" Type="http://schemas.openxmlformats.org/officeDocument/2006/relationships/image" Target="../media/image395.png"/><Relationship Id="rId27" Type="http://schemas.openxmlformats.org/officeDocument/2006/relationships/image" Target="../media/image436.jpeg"/><Relationship Id="rId30" Type="http://schemas.openxmlformats.org/officeDocument/2006/relationships/image" Target="../media/image437.jpeg"/><Relationship Id="rId35" Type="http://schemas.openxmlformats.org/officeDocument/2006/relationships/hyperlink" Target="http://www.trendhunter.com/id/241298" TargetMode="External"/><Relationship Id="rId8" Type="http://schemas.openxmlformats.org/officeDocument/2006/relationships/image" Target="../media/image31.png"/><Relationship Id="rId3" Type="http://schemas.openxmlformats.org/officeDocument/2006/relationships/hyperlink" Target="http://www.trendhunter.com/id/257757" TargetMode="External"/></Relationships>
</file>

<file path=ppt/slides/_rels/slide47.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42.png"/><Relationship Id="rId26" Type="http://schemas.openxmlformats.org/officeDocument/2006/relationships/hyperlink" Target="http://www.trendhunter.com/id/247969" TargetMode="External"/><Relationship Id="rId39" Type="http://schemas.openxmlformats.org/officeDocument/2006/relationships/image" Target="../media/image454.jpeg"/><Relationship Id="rId21" Type="http://schemas.openxmlformats.org/officeDocument/2006/relationships/image" Target="../media/image444.jpeg"/><Relationship Id="rId34" Type="http://schemas.openxmlformats.org/officeDocument/2006/relationships/image" Target="../media/image451.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442.jpeg"/><Relationship Id="rId25" Type="http://schemas.openxmlformats.org/officeDocument/2006/relationships/image" Target="../media/image390.png"/><Relationship Id="rId33" Type="http://schemas.openxmlformats.org/officeDocument/2006/relationships/image" Target="../media/image450.jpeg"/><Relationship Id="rId38" Type="http://schemas.openxmlformats.org/officeDocument/2006/relationships/hyperlink" Target="http://www.trendhunter.com/id/233059" TargetMode="External"/><Relationship Id="rId2" Type="http://schemas.openxmlformats.org/officeDocument/2006/relationships/image" Target="../media/image27.png"/><Relationship Id="rId16" Type="http://schemas.openxmlformats.org/officeDocument/2006/relationships/hyperlink" Target="http://www.trendhunter.com/id/252543" TargetMode="External"/><Relationship Id="rId20" Type="http://schemas.openxmlformats.org/officeDocument/2006/relationships/hyperlink" Target="http://www.trendhunter.com/id/252841" TargetMode="External"/><Relationship Id="rId29" Type="http://schemas.openxmlformats.org/officeDocument/2006/relationships/hyperlink" Target="http://www.trendhunter.com/id/227319"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53.png"/><Relationship Id="rId24" Type="http://schemas.openxmlformats.org/officeDocument/2006/relationships/image" Target="../media/image446.jpeg"/><Relationship Id="rId32" Type="http://schemas.openxmlformats.org/officeDocument/2006/relationships/hyperlink" Target="http://www.trendhunter.com/id/243056" TargetMode="External"/><Relationship Id="rId37" Type="http://schemas.openxmlformats.org/officeDocument/2006/relationships/image" Target="../media/image453.png"/><Relationship Id="rId40" Type="http://schemas.openxmlformats.org/officeDocument/2006/relationships/image" Target="../media/image455.png"/><Relationship Id="rId5" Type="http://schemas.openxmlformats.org/officeDocument/2006/relationships/image" Target="../media/image28.jpg"/><Relationship Id="rId15" Type="http://schemas.openxmlformats.org/officeDocument/2006/relationships/image" Target="../media/image91.jpg"/><Relationship Id="rId23" Type="http://schemas.openxmlformats.org/officeDocument/2006/relationships/hyperlink" Target="http://www.trendhunter.com/id/246935" TargetMode="External"/><Relationship Id="rId28" Type="http://schemas.openxmlformats.org/officeDocument/2006/relationships/image" Target="../media/image397.png"/><Relationship Id="rId36" Type="http://schemas.openxmlformats.org/officeDocument/2006/relationships/image" Target="../media/image452.jpeg"/><Relationship Id="rId10" Type="http://schemas.openxmlformats.org/officeDocument/2006/relationships/image" Target="../media/image81.png"/><Relationship Id="rId19" Type="http://schemas.openxmlformats.org/officeDocument/2006/relationships/image" Target="../media/image443.png"/><Relationship Id="rId31" Type="http://schemas.openxmlformats.org/officeDocument/2006/relationships/image" Target="../media/image449.png"/><Relationship Id="rId4" Type="http://schemas.openxmlformats.org/officeDocument/2006/relationships/hyperlink" Target="http://www.trendhunter.com/id/255892" TargetMode="External"/><Relationship Id="rId9" Type="http://schemas.openxmlformats.org/officeDocument/2006/relationships/image" Target="../media/image67.png"/><Relationship Id="rId14" Type="http://schemas.openxmlformats.org/officeDocument/2006/relationships/image" Target="../media/image57.jpg"/><Relationship Id="rId22" Type="http://schemas.openxmlformats.org/officeDocument/2006/relationships/image" Target="../media/image445.png"/><Relationship Id="rId27" Type="http://schemas.openxmlformats.org/officeDocument/2006/relationships/image" Target="../media/image447.jpeg"/><Relationship Id="rId30" Type="http://schemas.openxmlformats.org/officeDocument/2006/relationships/image" Target="../media/image448.jpeg"/><Relationship Id="rId35" Type="http://schemas.openxmlformats.org/officeDocument/2006/relationships/hyperlink" Target="http://www.trendhunter.com/id/255835" TargetMode="External"/><Relationship Id="rId8" Type="http://schemas.openxmlformats.org/officeDocument/2006/relationships/image" Target="../media/image31.png"/><Relationship Id="rId3" Type="http://schemas.openxmlformats.org/officeDocument/2006/relationships/image" Target="../media/image16.jpg"/></Relationships>
</file>

<file path=ppt/slides/_rels/slide48.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42.png"/><Relationship Id="rId26" Type="http://schemas.openxmlformats.org/officeDocument/2006/relationships/hyperlink" Target="http://www.trendhunter.com/id/250921" TargetMode="External"/><Relationship Id="rId39" Type="http://schemas.openxmlformats.org/officeDocument/2006/relationships/image" Target="../media/image465.png"/><Relationship Id="rId21" Type="http://schemas.openxmlformats.org/officeDocument/2006/relationships/image" Target="../media/image457.jpeg"/><Relationship Id="rId34" Type="http://schemas.openxmlformats.org/officeDocument/2006/relationships/image" Target="../media/image145.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456.jpeg"/><Relationship Id="rId25" Type="http://schemas.openxmlformats.org/officeDocument/2006/relationships/image" Target="../media/image413.png"/><Relationship Id="rId33" Type="http://schemas.openxmlformats.org/officeDocument/2006/relationships/image" Target="../media/image462.jpeg"/><Relationship Id="rId38" Type="http://schemas.openxmlformats.org/officeDocument/2006/relationships/image" Target="../media/image464.jpeg"/><Relationship Id="rId2" Type="http://schemas.openxmlformats.org/officeDocument/2006/relationships/image" Target="../media/image27.png"/><Relationship Id="rId16" Type="http://schemas.openxmlformats.org/officeDocument/2006/relationships/hyperlink" Target="http://www.trendhunter.com/id/221194" TargetMode="External"/><Relationship Id="rId20" Type="http://schemas.openxmlformats.org/officeDocument/2006/relationships/hyperlink" Target="http://www.trendhunter.com/id/237667" TargetMode="External"/><Relationship Id="rId29" Type="http://schemas.openxmlformats.org/officeDocument/2006/relationships/hyperlink" Target="http://www.trendhunter.com/id/250602"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53.png"/><Relationship Id="rId24" Type="http://schemas.openxmlformats.org/officeDocument/2006/relationships/image" Target="../media/image458.jpeg"/><Relationship Id="rId32" Type="http://schemas.openxmlformats.org/officeDocument/2006/relationships/hyperlink" Target="http://www.trendhunter.com/id/225471" TargetMode="External"/><Relationship Id="rId37" Type="http://schemas.openxmlformats.org/officeDocument/2006/relationships/hyperlink" Target="http://www.trendhunter.com/id/254137" TargetMode="External"/><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238546" TargetMode="External"/><Relationship Id="rId28" Type="http://schemas.openxmlformats.org/officeDocument/2006/relationships/image" Target="../media/image460.png"/><Relationship Id="rId36" Type="http://schemas.openxmlformats.org/officeDocument/2006/relationships/image" Target="../media/image463.jpeg"/><Relationship Id="rId10" Type="http://schemas.openxmlformats.org/officeDocument/2006/relationships/image" Target="../media/image81.png"/><Relationship Id="rId19" Type="http://schemas.openxmlformats.org/officeDocument/2006/relationships/image" Target="../media/image263.png"/><Relationship Id="rId31" Type="http://schemas.openxmlformats.org/officeDocument/2006/relationships/image" Target="../media/image407.png"/><Relationship Id="rId4" Type="http://schemas.openxmlformats.org/officeDocument/2006/relationships/image" Target="../media/image28.jpg"/><Relationship Id="rId9" Type="http://schemas.openxmlformats.org/officeDocument/2006/relationships/image" Target="../media/image67.png"/><Relationship Id="rId14" Type="http://schemas.openxmlformats.org/officeDocument/2006/relationships/image" Target="../media/image57.jpg"/><Relationship Id="rId22" Type="http://schemas.openxmlformats.org/officeDocument/2006/relationships/image" Target="../media/image335.png"/><Relationship Id="rId27" Type="http://schemas.openxmlformats.org/officeDocument/2006/relationships/image" Target="../media/image459.jpeg"/><Relationship Id="rId30" Type="http://schemas.openxmlformats.org/officeDocument/2006/relationships/image" Target="../media/image461.jpeg"/><Relationship Id="rId35" Type="http://schemas.openxmlformats.org/officeDocument/2006/relationships/hyperlink" Target="http://www.trendhunter.com/id/248714" TargetMode="External"/><Relationship Id="rId8" Type="http://schemas.openxmlformats.org/officeDocument/2006/relationships/image" Target="../media/image31.png"/><Relationship Id="rId3" Type="http://schemas.openxmlformats.org/officeDocument/2006/relationships/hyperlink" Target="http://www.trendhunter.com/id/255892" TargetMode="External"/></Relationships>
</file>

<file path=ppt/slides/_rels/slide49.xml.rels><?xml version="1.0" encoding="UTF-8" standalone="yes"?>
<Relationships xmlns="http://schemas.openxmlformats.org/package/2006/relationships"><Relationship Id="rId13" Type="http://schemas.openxmlformats.org/officeDocument/2006/relationships/image" Target="../media/image69.jpg"/><Relationship Id="rId18" Type="http://schemas.openxmlformats.org/officeDocument/2006/relationships/image" Target="../media/image42.png"/><Relationship Id="rId26" Type="http://schemas.openxmlformats.org/officeDocument/2006/relationships/hyperlink" Target="http://www.trendhunter.com/id/253176" TargetMode="External"/><Relationship Id="rId39" Type="http://schemas.openxmlformats.org/officeDocument/2006/relationships/image" Target="../media/image395.png"/><Relationship Id="rId21" Type="http://schemas.openxmlformats.org/officeDocument/2006/relationships/image" Target="../media/image467.jpeg"/><Relationship Id="rId34" Type="http://schemas.openxmlformats.org/officeDocument/2006/relationships/image" Target="../media/image288.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466.jpeg"/><Relationship Id="rId25" Type="http://schemas.openxmlformats.org/officeDocument/2006/relationships/image" Target="../media/image243.png"/><Relationship Id="rId33" Type="http://schemas.openxmlformats.org/officeDocument/2006/relationships/image" Target="../media/image472.jpeg"/><Relationship Id="rId38" Type="http://schemas.openxmlformats.org/officeDocument/2006/relationships/image" Target="../media/image474.jpeg"/><Relationship Id="rId2" Type="http://schemas.openxmlformats.org/officeDocument/2006/relationships/image" Target="../media/image27.png"/><Relationship Id="rId16" Type="http://schemas.openxmlformats.org/officeDocument/2006/relationships/hyperlink" Target="http://www.trendhunter.com/id/220305" TargetMode="External"/><Relationship Id="rId20" Type="http://schemas.openxmlformats.org/officeDocument/2006/relationships/hyperlink" Target="http://www.trendhunter.com/id/249916" TargetMode="External"/><Relationship Id="rId29" Type="http://schemas.openxmlformats.org/officeDocument/2006/relationships/hyperlink" Target="http://www.trendhunter.com/id/240253"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53.png"/><Relationship Id="rId24" Type="http://schemas.openxmlformats.org/officeDocument/2006/relationships/image" Target="../media/image468.jpeg"/><Relationship Id="rId32" Type="http://schemas.openxmlformats.org/officeDocument/2006/relationships/hyperlink" Target="http://www.trendhunter.com/id/253140" TargetMode="External"/><Relationship Id="rId37" Type="http://schemas.openxmlformats.org/officeDocument/2006/relationships/hyperlink" Target="http://www.trendhunter.com/id/190007" TargetMode="External"/><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249725" TargetMode="External"/><Relationship Id="rId28" Type="http://schemas.openxmlformats.org/officeDocument/2006/relationships/image" Target="../media/image470.png"/><Relationship Id="rId36" Type="http://schemas.openxmlformats.org/officeDocument/2006/relationships/image" Target="../media/image473.jpeg"/><Relationship Id="rId10" Type="http://schemas.openxmlformats.org/officeDocument/2006/relationships/image" Target="../media/image81.png"/><Relationship Id="rId19" Type="http://schemas.openxmlformats.org/officeDocument/2006/relationships/image" Target="../media/image409.png"/><Relationship Id="rId31" Type="http://schemas.openxmlformats.org/officeDocument/2006/relationships/image" Target="../media/image187.png"/><Relationship Id="rId4" Type="http://schemas.openxmlformats.org/officeDocument/2006/relationships/image" Target="../media/image28.jpg"/><Relationship Id="rId9" Type="http://schemas.openxmlformats.org/officeDocument/2006/relationships/image" Target="../media/image67.png"/><Relationship Id="rId14" Type="http://schemas.openxmlformats.org/officeDocument/2006/relationships/image" Target="../media/image57.jpg"/><Relationship Id="rId22" Type="http://schemas.openxmlformats.org/officeDocument/2006/relationships/image" Target="../media/image338.png"/><Relationship Id="rId27" Type="http://schemas.openxmlformats.org/officeDocument/2006/relationships/image" Target="../media/image469.jpeg"/><Relationship Id="rId30" Type="http://schemas.openxmlformats.org/officeDocument/2006/relationships/image" Target="../media/image471.jpeg"/><Relationship Id="rId35" Type="http://schemas.openxmlformats.org/officeDocument/2006/relationships/hyperlink" Target="http://www.trendhunter.com/id/254226" TargetMode="External"/><Relationship Id="rId8" Type="http://schemas.openxmlformats.org/officeDocument/2006/relationships/image" Target="../media/image31.png"/><Relationship Id="rId3" Type="http://schemas.openxmlformats.org/officeDocument/2006/relationships/hyperlink" Target="http://www.trendhunter.com/id/25589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42.png"/><Relationship Id="rId3" Type="http://schemas.openxmlformats.org/officeDocument/2006/relationships/hyperlink" Target="http://www.trendhunter.com/id/255892" TargetMode="External"/><Relationship Id="rId21" Type="http://schemas.openxmlformats.org/officeDocument/2006/relationships/image" Target="../media/image476.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475.jpeg"/><Relationship Id="rId2" Type="http://schemas.openxmlformats.org/officeDocument/2006/relationships/image" Target="../media/image27.png"/><Relationship Id="rId16" Type="http://schemas.openxmlformats.org/officeDocument/2006/relationships/hyperlink" Target="http://www.trendhunter.com/id/158486" TargetMode="External"/><Relationship Id="rId20" Type="http://schemas.openxmlformats.org/officeDocument/2006/relationships/hyperlink" Target="http://www.trendhunter.com/id/254610"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53.png"/><Relationship Id="rId5" Type="http://schemas.openxmlformats.org/officeDocument/2006/relationships/image" Target="../media/image16.jpg"/><Relationship Id="rId15" Type="http://schemas.openxmlformats.org/officeDocument/2006/relationships/image" Target="../media/image91.jpg"/><Relationship Id="rId10" Type="http://schemas.openxmlformats.org/officeDocument/2006/relationships/image" Target="../media/image81.png"/><Relationship Id="rId19" Type="http://schemas.openxmlformats.org/officeDocument/2006/relationships/image" Target="../media/image139.png"/><Relationship Id="rId4" Type="http://schemas.openxmlformats.org/officeDocument/2006/relationships/image" Target="../media/image28.jpg"/><Relationship Id="rId9" Type="http://schemas.openxmlformats.org/officeDocument/2006/relationships/image" Target="../media/image67.png"/><Relationship Id="rId14" Type="http://schemas.openxmlformats.org/officeDocument/2006/relationships/image" Target="../media/image57.jpg"/><Relationship Id="rId22" Type="http://schemas.openxmlformats.org/officeDocument/2006/relationships/image" Target="../media/image340.png"/></Relationships>
</file>

<file path=ppt/slides/_rels/slide51.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171218" TargetMode="External"/><Relationship Id="rId39" Type="http://schemas.openxmlformats.org/officeDocument/2006/relationships/image" Target="../media/image487.jpeg"/><Relationship Id="rId21" Type="http://schemas.openxmlformats.org/officeDocument/2006/relationships/image" Target="../media/image480.jpeg"/><Relationship Id="rId34" Type="http://schemas.openxmlformats.org/officeDocument/2006/relationships/image" Target="../media/image78.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478.jpeg"/><Relationship Id="rId25" Type="http://schemas.openxmlformats.org/officeDocument/2006/relationships/image" Target="../media/image482.png"/><Relationship Id="rId33" Type="http://schemas.openxmlformats.org/officeDocument/2006/relationships/image" Target="../media/image485.jpeg"/><Relationship Id="rId38" Type="http://schemas.openxmlformats.org/officeDocument/2006/relationships/hyperlink" Target="http://www.trendhunter.com/id/23480" TargetMode="External"/><Relationship Id="rId2" Type="http://schemas.openxmlformats.org/officeDocument/2006/relationships/image" Target="../media/image27.png"/><Relationship Id="rId16" Type="http://schemas.openxmlformats.org/officeDocument/2006/relationships/hyperlink" Target="http://www.trendhunter.com/id/170267" TargetMode="External"/><Relationship Id="rId20" Type="http://schemas.openxmlformats.org/officeDocument/2006/relationships/hyperlink" Target="http://www.trendhunter.com/id/4009" TargetMode="External"/><Relationship Id="rId29" Type="http://schemas.openxmlformats.org/officeDocument/2006/relationships/hyperlink" Target="http://www.trendhunter.com/id/136548"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77.png"/><Relationship Id="rId24" Type="http://schemas.openxmlformats.org/officeDocument/2006/relationships/image" Target="../media/image481.jpeg"/><Relationship Id="rId32" Type="http://schemas.openxmlformats.org/officeDocument/2006/relationships/hyperlink" Target="http://www.trendhunter.com/id/193565" TargetMode="External"/><Relationship Id="rId37" Type="http://schemas.openxmlformats.org/officeDocument/2006/relationships/image" Target="../media/image288.png"/><Relationship Id="rId40" Type="http://schemas.openxmlformats.org/officeDocument/2006/relationships/image" Target="../media/image488.png"/><Relationship Id="rId5" Type="http://schemas.openxmlformats.org/officeDocument/2006/relationships/image" Target="../media/image28.jpg"/><Relationship Id="rId15" Type="http://schemas.openxmlformats.org/officeDocument/2006/relationships/image" Target="../media/image91.jpg"/><Relationship Id="rId23" Type="http://schemas.openxmlformats.org/officeDocument/2006/relationships/hyperlink" Target="http://www.trendhunter.com/id/187978" TargetMode="External"/><Relationship Id="rId28" Type="http://schemas.openxmlformats.org/officeDocument/2006/relationships/image" Target="../media/image99.png"/><Relationship Id="rId36" Type="http://schemas.openxmlformats.org/officeDocument/2006/relationships/image" Target="../media/image486.jpeg"/><Relationship Id="rId10" Type="http://schemas.openxmlformats.org/officeDocument/2006/relationships/image" Target="../media/image382.png"/><Relationship Id="rId19" Type="http://schemas.openxmlformats.org/officeDocument/2006/relationships/image" Target="../media/image479.png"/><Relationship Id="rId31" Type="http://schemas.openxmlformats.org/officeDocument/2006/relationships/image" Target="../media/image407.png"/><Relationship Id="rId4" Type="http://schemas.openxmlformats.org/officeDocument/2006/relationships/hyperlink" Target="http://www.trendhunter.com/id/219587" TargetMode="External"/><Relationship Id="rId9" Type="http://schemas.openxmlformats.org/officeDocument/2006/relationships/image" Target="../media/image81.png"/><Relationship Id="rId14" Type="http://schemas.openxmlformats.org/officeDocument/2006/relationships/image" Target="../media/image57.jpg"/><Relationship Id="rId22" Type="http://schemas.openxmlformats.org/officeDocument/2006/relationships/image" Target="../media/image316.png"/><Relationship Id="rId27" Type="http://schemas.openxmlformats.org/officeDocument/2006/relationships/image" Target="../media/image483.jpeg"/><Relationship Id="rId30" Type="http://schemas.openxmlformats.org/officeDocument/2006/relationships/image" Target="../media/image484.jpeg"/><Relationship Id="rId35" Type="http://schemas.openxmlformats.org/officeDocument/2006/relationships/hyperlink" Target="http://www.trendhunter.com/id/163594" TargetMode="External"/><Relationship Id="rId8" Type="http://schemas.openxmlformats.org/officeDocument/2006/relationships/image" Target="../media/image31.png"/><Relationship Id="rId3" Type="http://schemas.openxmlformats.org/officeDocument/2006/relationships/image" Target="../media/image16.jpg"/></Relationships>
</file>

<file path=ppt/slides/_rels/slide52.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172932" TargetMode="External"/><Relationship Id="rId39" Type="http://schemas.openxmlformats.org/officeDocument/2006/relationships/image" Target="../media/image500.jpeg"/><Relationship Id="rId21" Type="http://schemas.openxmlformats.org/officeDocument/2006/relationships/image" Target="../media/image490.jpeg"/><Relationship Id="rId34" Type="http://schemas.openxmlformats.org/officeDocument/2006/relationships/image" Target="../media/image497.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489.jpeg"/><Relationship Id="rId25" Type="http://schemas.openxmlformats.org/officeDocument/2006/relationships/image" Target="../media/image99.png"/><Relationship Id="rId33" Type="http://schemas.openxmlformats.org/officeDocument/2006/relationships/image" Target="../media/image496.jpeg"/><Relationship Id="rId38" Type="http://schemas.openxmlformats.org/officeDocument/2006/relationships/hyperlink" Target="http://www.trendhunter.com/id/80475" TargetMode="External"/><Relationship Id="rId2" Type="http://schemas.openxmlformats.org/officeDocument/2006/relationships/image" Target="../media/image27.png"/><Relationship Id="rId16" Type="http://schemas.openxmlformats.org/officeDocument/2006/relationships/hyperlink" Target="http://www.trendhunter.com/id/94552" TargetMode="External"/><Relationship Id="rId20" Type="http://schemas.openxmlformats.org/officeDocument/2006/relationships/hyperlink" Target="http://www.trendhunter.com/id/25506" TargetMode="External"/><Relationship Id="rId29" Type="http://schemas.openxmlformats.org/officeDocument/2006/relationships/hyperlink" Target="http://www.trendhunter.com/id/136683"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77.png"/><Relationship Id="rId24" Type="http://schemas.openxmlformats.org/officeDocument/2006/relationships/image" Target="../media/image491.jpeg"/><Relationship Id="rId32" Type="http://schemas.openxmlformats.org/officeDocument/2006/relationships/hyperlink" Target="http://www.trendhunter.com/id/65339" TargetMode="External"/><Relationship Id="rId37" Type="http://schemas.openxmlformats.org/officeDocument/2006/relationships/image" Target="../media/image499.png"/><Relationship Id="rId40" Type="http://schemas.openxmlformats.org/officeDocument/2006/relationships/image" Target="../media/image438.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60669" TargetMode="External"/><Relationship Id="rId28" Type="http://schemas.openxmlformats.org/officeDocument/2006/relationships/image" Target="../media/image493.png"/><Relationship Id="rId36" Type="http://schemas.openxmlformats.org/officeDocument/2006/relationships/image" Target="../media/image498.jpeg"/><Relationship Id="rId10" Type="http://schemas.openxmlformats.org/officeDocument/2006/relationships/image" Target="../media/image382.png"/><Relationship Id="rId19" Type="http://schemas.openxmlformats.org/officeDocument/2006/relationships/image" Target="../media/image284.png"/><Relationship Id="rId31" Type="http://schemas.openxmlformats.org/officeDocument/2006/relationships/image" Target="../media/image495.png"/><Relationship Id="rId4" Type="http://schemas.openxmlformats.org/officeDocument/2006/relationships/image" Target="../media/image28.jpg"/><Relationship Id="rId9" Type="http://schemas.openxmlformats.org/officeDocument/2006/relationships/image" Target="../media/image81.png"/><Relationship Id="rId14" Type="http://schemas.openxmlformats.org/officeDocument/2006/relationships/image" Target="../media/image57.jpg"/><Relationship Id="rId22" Type="http://schemas.openxmlformats.org/officeDocument/2006/relationships/image" Target="../media/image373.png"/><Relationship Id="rId27" Type="http://schemas.openxmlformats.org/officeDocument/2006/relationships/image" Target="../media/image492.jpeg"/><Relationship Id="rId30" Type="http://schemas.openxmlformats.org/officeDocument/2006/relationships/image" Target="../media/image494.jpeg"/><Relationship Id="rId35" Type="http://schemas.openxmlformats.org/officeDocument/2006/relationships/hyperlink" Target="http://www.trendhunter.com/id/29391" TargetMode="External"/><Relationship Id="rId8" Type="http://schemas.openxmlformats.org/officeDocument/2006/relationships/image" Target="../media/image31.png"/><Relationship Id="rId3" Type="http://schemas.openxmlformats.org/officeDocument/2006/relationships/hyperlink" Target="http://www.trendhunter.com/id/219587" TargetMode="External"/></Relationships>
</file>

<file path=ppt/slides/_rels/slide53.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136582" TargetMode="External"/><Relationship Id="rId39" Type="http://schemas.openxmlformats.org/officeDocument/2006/relationships/image" Target="../media/image513.jpeg"/><Relationship Id="rId21" Type="http://schemas.openxmlformats.org/officeDocument/2006/relationships/image" Target="../media/image503.jpeg"/><Relationship Id="rId34" Type="http://schemas.openxmlformats.org/officeDocument/2006/relationships/image" Target="../media/image373.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501.jpeg"/><Relationship Id="rId25" Type="http://schemas.openxmlformats.org/officeDocument/2006/relationships/image" Target="../media/image506.png"/><Relationship Id="rId33" Type="http://schemas.openxmlformats.org/officeDocument/2006/relationships/image" Target="../media/image511.jpeg"/><Relationship Id="rId38" Type="http://schemas.openxmlformats.org/officeDocument/2006/relationships/hyperlink" Target="http://www.trendhunter.com/id/23256" TargetMode="External"/><Relationship Id="rId2" Type="http://schemas.openxmlformats.org/officeDocument/2006/relationships/image" Target="../media/image27.png"/><Relationship Id="rId16" Type="http://schemas.openxmlformats.org/officeDocument/2006/relationships/hyperlink" Target="http://www.trendhunter.com/id/125859" TargetMode="External"/><Relationship Id="rId20" Type="http://schemas.openxmlformats.org/officeDocument/2006/relationships/hyperlink" Target="http://www.trendhunter.com/id/169655" TargetMode="External"/><Relationship Id="rId29" Type="http://schemas.openxmlformats.org/officeDocument/2006/relationships/hyperlink" Target="http://www.trendhunter.com/id/12249"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77.png"/><Relationship Id="rId24" Type="http://schemas.openxmlformats.org/officeDocument/2006/relationships/image" Target="../media/image505.jpeg"/><Relationship Id="rId32" Type="http://schemas.openxmlformats.org/officeDocument/2006/relationships/hyperlink" Target="http://www.trendhunter.com/id/63407" TargetMode="External"/><Relationship Id="rId37" Type="http://schemas.openxmlformats.org/officeDocument/2006/relationships/image" Target="../media/image340.png"/><Relationship Id="rId40" Type="http://schemas.openxmlformats.org/officeDocument/2006/relationships/image" Target="../media/image189.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89507" TargetMode="External"/><Relationship Id="rId28" Type="http://schemas.openxmlformats.org/officeDocument/2006/relationships/image" Target="../media/image508.png"/><Relationship Id="rId36" Type="http://schemas.openxmlformats.org/officeDocument/2006/relationships/image" Target="../media/image512.jpeg"/><Relationship Id="rId10" Type="http://schemas.openxmlformats.org/officeDocument/2006/relationships/image" Target="../media/image382.png"/><Relationship Id="rId19" Type="http://schemas.openxmlformats.org/officeDocument/2006/relationships/image" Target="../media/image502.png"/><Relationship Id="rId31" Type="http://schemas.openxmlformats.org/officeDocument/2006/relationships/image" Target="../media/image510.png"/><Relationship Id="rId4" Type="http://schemas.openxmlformats.org/officeDocument/2006/relationships/image" Target="../media/image28.jpg"/><Relationship Id="rId9" Type="http://schemas.openxmlformats.org/officeDocument/2006/relationships/image" Target="../media/image81.png"/><Relationship Id="rId14" Type="http://schemas.openxmlformats.org/officeDocument/2006/relationships/image" Target="../media/image57.jpg"/><Relationship Id="rId22" Type="http://schemas.openxmlformats.org/officeDocument/2006/relationships/image" Target="../media/image504.png"/><Relationship Id="rId27" Type="http://schemas.openxmlformats.org/officeDocument/2006/relationships/image" Target="../media/image507.jpeg"/><Relationship Id="rId30" Type="http://schemas.openxmlformats.org/officeDocument/2006/relationships/image" Target="../media/image509.jpeg"/><Relationship Id="rId35" Type="http://schemas.openxmlformats.org/officeDocument/2006/relationships/hyperlink" Target="http://www.trendhunter.com/id/145072" TargetMode="External"/><Relationship Id="rId8" Type="http://schemas.openxmlformats.org/officeDocument/2006/relationships/image" Target="../media/image31.png"/><Relationship Id="rId3" Type="http://schemas.openxmlformats.org/officeDocument/2006/relationships/hyperlink" Target="http://www.trendhunter.com/id/219587" TargetMode="External"/></Relationships>
</file>

<file path=ppt/slides/_rels/slide54.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image" Target="../media/image519.jpeg"/><Relationship Id="rId39" Type="http://schemas.openxmlformats.org/officeDocument/2006/relationships/image" Target="../media/image195.png"/><Relationship Id="rId21" Type="http://schemas.openxmlformats.org/officeDocument/2006/relationships/image" Target="../media/image516.jpeg"/><Relationship Id="rId34" Type="http://schemas.openxmlformats.org/officeDocument/2006/relationships/hyperlink" Target="http://www.trendhunter.com/id/85656" TargetMode="External"/><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514.jpeg"/><Relationship Id="rId25" Type="http://schemas.openxmlformats.org/officeDocument/2006/relationships/hyperlink" Target="http://www.trendhunter.com/id/113773" TargetMode="External"/><Relationship Id="rId33" Type="http://schemas.openxmlformats.org/officeDocument/2006/relationships/image" Target="../media/image407.png"/><Relationship Id="rId38" Type="http://schemas.openxmlformats.org/officeDocument/2006/relationships/image" Target="../media/image524.jpeg"/><Relationship Id="rId2" Type="http://schemas.openxmlformats.org/officeDocument/2006/relationships/image" Target="../media/image27.png"/><Relationship Id="rId16" Type="http://schemas.openxmlformats.org/officeDocument/2006/relationships/hyperlink" Target="http://www.trendhunter.com/id/149540" TargetMode="External"/><Relationship Id="rId20" Type="http://schemas.openxmlformats.org/officeDocument/2006/relationships/hyperlink" Target="http://www.trendhunter.com/id/178596" TargetMode="External"/><Relationship Id="rId29" Type="http://schemas.openxmlformats.org/officeDocument/2006/relationships/image" Target="../media/image520.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77.png"/><Relationship Id="rId24" Type="http://schemas.openxmlformats.org/officeDocument/2006/relationships/image" Target="../media/image518.png"/><Relationship Id="rId32" Type="http://schemas.openxmlformats.org/officeDocument/2006/relationships/image" Target="../media/image521.jpeg"/><Relationship Id="rId37" Type="http://schemas.openxmlformats.org/officeDocument/2006/relationships/hyperlink" Target="http://www.trendhunter.com/id/92493" TargetMode="External"/><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image" Target="../media/image517.jpeg"/><Relationship Id="rId28" Type="http://schemas.openxmlformats.org/officeDocument/2006/relationships/hyperlink" Target="http://www.trendhunter.com/id/169777" TargetMode="External"/><Relationship Id="rId36" Type="http://schemas.openxmlformats.org/officeDocument/2006/relationships/image" Target="../media/image523.png"/><Relationship Id="rId10" Type="http://schemas.openxmlformats.org/officeDocument/2006/relationships/image" Target="../media/image382.png"/><Relationship Id="rId19" Type="http://schemas.openxmlformats.org/officeDocument/2006/relationships/image" Target="../media/image515.png"/><Relationship Id="rId31" Type="http://schemas.openxmlformats.org/officeDocument/2006/relationships/hyperlink" Target="http://www.trendhunter.com/id/173057" TargetMode="External"/><Relationship Id="rId4" Type="http://schemas.openxmlformats.org/officeDocument/2006/relationships/image" Target="../media/image28.jpg"/><Relationship Id="rId9" Type="http://schemas.openxmlformats.org/officeDocument/2006/relationships/image" Target="../media/image81.png"/><Relationship Id="rId14" Type="http://schemas.openxmlformats.org/officeDocument/2006/relationships/image" Target="../media/image57.jpg"/><Relationship Id="rId22" Type="http://schemas.openxmlformats.org/officeDocument/2006/relationships/hyperlink" Target="http://www.trendhunter.com/id/27489" TargetMode="External"/><Relationship Id="rId27" Type="http://schemas.openxmlformats.org/officeDocument/2006/relationships/image" Target="../media/image172.png"/><Relationship Id="rId30" Type="http://schemas.openxmlformats.org/officeDocument/2006/relationships/image" Target="../media/image381.png"/><Relationship Id="rId35" Type="http://schemas.openxmlformats.org/officeDocument/2006/relationships/image" Target="../media/image522.jpeg"/><Relationship Id="rId8" Type="http://schemas.openxmlformats.org/officeDocument/2006/relationships/image" Target="../media/image31.png"/><Relationship Id="rId3" Type="http://schemas.openxmlformats.org/officeDocument/2006/relationships/hyperlink" Target="http://www.trendhunter.com/id/219587" TargetMode="External"/></Relationships>
</file>

<file path=ppt/slides/_rels/slide55.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65414" TargetMode="External"/><Relationship Id="rId39" Type="http://schemas.openxmlformats.org/officeDocument/2006/relationships/image" Target="../media/image165.png"/><Relationship Id="rId21" Type="http://schemas.openxmlformats.org/officeDocument/2006/relationships/image" Target="../media/image526.jpeg"/><Relationship Id="rId34" Type="http://schemas.openxmlformats.org/officeDocument/2006/relationships/hyperlink" Target="http://www.trendhunter.com/id/95668" TargetMode="External"/><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525.jpeg"/><Relationship Id="rId25" Type="http://schemas.openxmlformats.org/officeDocument/2006/relationships/image" Target="../media/image78.png"/><Relationship Id="rId33" Type="http://schemas.openxmlformats.org/officeDocument/2006/relationships/image" Target="../media/image105.png"/><Relationship Id="rId38" Type="http://schemas.openxmlformats.org/officeDocument/2006/relationships/image" Target="../media/image534.jpeg"/><Relationship Id="rId2" Type="http://schemas.openxmlformats.org/officeDocument/2006/relationships/image" Target="../media/image27.png"/><Relationship Id="rId16" Type="http://schemas.openxmlformats.org/officeDocument/2006/relationships/hyperlink" Target="http://www.trendhunter.com/id/167315" TargetMode="External"/><Relationship Id="rId20" Type="http://schemas.openxmlformats.org/officeDocument/2006/relationships/hyperlink" Target="http://www.trendhunter.com/id/93378" TargetMode="External"/><Relationship Id="rId29" Type="http://schemas.openxmlformats.org/officeDocument/2006/relationships/image" Target="../media/image529.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77.png"/><Relationship Id="rId24" Type="http://schemas.openxmlformats.org/officeDocument/2006/relationships/image" Target="../media/image527.jpeg"/><Relationship Id="rId32" Type="http://schemas.openxmlformats.org/officeDocument/2006/relationships/image" Target="../media/image531.jpeg"/><Relationship Id="rId37" Type="http://schemas.openxmlformats.org/officeDocument/2006/relationships/hyperlink" Target="http://www.trendhunter.com/id/141844" TargetMode="External"/><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218441" TargetMode="External"/><Relationship Id="rId28" Type="http://schemas.openxmlformats.org/officeDocument/2006/relationships/hyperlink" Target="http://www.trendhunter.com/id/72127" TargetMode="External"/><Relationship Id="rId36" Type="http://schemas.openxmlformats.org/officeDocument/2006/relationships/image" Target="../media/image533.png"/><Relationship Id="rId10" Type="http://schemas.openxmlformats.org/officeDocument/2006/relationships/image" Target="../media/image382.png"/><Relationship Id="rId19" Type="http://schemas.openxmlformats.org/officeDocument/2006/relationships/image" Target="../media/image515.png"/><Relationship Id="rId31" Type="http://schemas.openxmlformats.org/officeDocument/2006/relationships/hyperlink" Target="http://www.trendhunter.com/id/133119" TargetMode="External"/><Relationship Id="rId4" Type="http://schemas.openxmlformats.org/officeDocument/2006/relationships/image" Target="../media/image28.jpg"/><Relationship Id="rId9" Type="http://schemas.openxmlformats.org/officeDocument/2006/relationships/image" Target="../media/image81.png"/><Relationship Id="rId14" Type="http://schemas.openxmlformats.org/officeDocument/2006/relationships/image" Target="../media/image57.jpg"/><Relationship Id="rId22" Type="http://schemas.openxmlformats.org/officeDocument/2006/relationships/image" Target="../media/image247.png"/><Relationship Id="rId27" Type="http://schemas.openxmlformats.org/officeDocument/2006/relationships/image" Target="../media/image528.jpeg"/><Relationship Id="rId30" Type="http://schemas.openxmlformats.org/officeDocument/2006/relationships/image" Target="../media/image530.png"/><Relationship Id="rId35" Type="http://schemas.openxmlformats.org/officeDocument/2006/relationships/image" Target="../media/image532.jpeg"/><Relationship Id="rId8" Type="http://schemas.openxmlformats.org/officeDocument/2006/relationships/image" Target="../media/image31.png"/><Relationship Id="rId3" Type="http://schemas.openxmlformats.org/officeDocument/2006/relationships/hyperlink" Target="http://www.trendhunter.com/id/219587" TargetMode="External"/></Relationships>
</file>

<file path=ppt/slides/_rels/slide56.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129315" TargetMode="External"/><Relationship Id="rId39" Type="http://schemas.openxmlformats.org/officeDocument/2006/relationships/image" Target="../media/image544.jpeg"/><Relationship Id="rId21" Type="http://schemas.openxmlformats.org/officeDocument/2006/relationships/image" Target="../media/image536.jpeg"/><Relationship Id="rId34" Type="http://schemas.openxmlformats.org/officeDocument/2006/relationships/image" Target="../media/image542.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535.jpeg"/><Relationship Id="rId25" Type="http://schemas.openxmlformats.org/officeDocument/2006/relationships/image" Target="../media/image139.png"/><Relationship Id="rId33" Type="http://schemas.openxmlformats.org/officeDocument/2006/relationships/image" Target="../media/image541.jpeg"/><Relationship Id="rId38" Type="http://schemas.openxmlformats.org/officeDocument/2006/relationships/hyperlink" Target="http://www.trendhunter.com/id/107932" TargetMode="External"/><Relationship Id="rId2" Type="http://schemas.openxmlformats.org/officeDocument/2006/relationships/image" Target="../media/image27.png"/><Relationship Id="rId16" Type="http://schemas.openxmlformats.org/officeDocument/2006/relationships/hyperlink" Target="http://www.trendhunter.com/id/63950" TargetMode="External"/><Relationship Id="rId20" Type="http://schemas.openxmlformats.org/officeDocument/2006/relationships/hyperlink" Target="http://www.trendhunter.com/id/90957" TargetMode="External"/><Relationship Id="rId29" Type="http://schemas.openxmlformats.org/officeDocument/2006/relationships/hyperlink" Target="http://www.trendhunter.com/id/137999"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77.png"/><Relationship Id="rId24" Type="http://schemas.openxmlformats.org/officeDocument/2006/relationships/image" Target="../media/image537.jpeg"/><Relationship Id="rId32" Type="http://schemas.openxmlformats.org/officeDocument/2006/relationships/hyperlink" Target="http://www.trendhunter.com/id/206601" TargetMode="External"/><Relationship Id="rId37" Type="http://schemas.openxmlformats.org/officeDocument/2006/relationships/image" Target="../media/image174.png"/><Relationship Id="rId40" Type="http://schemas.openxmlformats.org/officeDocument/2006/relationships/image" Target="../media/image545.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67253" TargetMode="External"/><Relationship Id="rId28" Type="http://schemas.openxmlformats.org/officeDocument/2006/relationships/image" Target="../media/image539.png"/><Relationship Id="rId36" Type="http://schemas.openxmlformats.org/officeDocument/2006/relationships/image" Target="../media/image543.jpeg"/><Relationship Id="rId10" Type="http://schemas.openxmlformats.org/officeDocument/2006/relationships/image" Target="../media/image382.png"/><Relationship Id="rId19" Type="http://schemas.openxmlformats.org/officeDocument/2006/relationships/image" Target="../media/image497.png"/><Relationship Id="rId31" Type="http://schemas.openxmlformats.org/officeDocument/2006/relationships/image" Target="../media/image195.png"/><Relationship Id="rId4" Type="http://schemas.openxmlformats.org/officeDocument/2006/relationships/image" Target="../media/image28.jpg"/><Relationship Id="rId9" Type="http://schemas.openxmlformats.org/officeDocument/2006/relationships/image" Target="../media/image81.png"/><Relationship Id="rId14" Type="http://schemas.openxmlformats.org/officeDocument/2006/relationships/image" Target="../media/image57.jpg"/><Relationship Id="rId22" Type="http://schemas.openxmlformats.org/officeDocument/2006/relationships/image" Target="../media/image340.png"/><Relationship Id="rId27" Type="http://schemas.openxmlformats.org/officeDocument/2006/relationships/image" Target="../media/image538.jpeg"/><Relationship Id="rId30" Type="http://schemas.openxmlformats.org/officeDocument/2006/relationships/image" Target="../media/image540.jpeg"/><Relationship Id="rId35" Type="http://schemas.openxmlformats.org/officeDocument/2006/relationships/hyperlink" Target="http://www.trendhunter.com/id/166602" TargetMode="External"/><Relationship Id="rId8" Type="http://schemas.openxmlformats.org/officeDocument/2006/relationships/image" Target="../media/image31.png"/><Relationship Id="rId3" Type="http://schemas.openxmlformats.org/officeDocument/2006/relationships/hyperlink" Target="http://www.trendhunter.com/id/219587" TargetMode="External"/></Relationships>
</file>

<file path=ppt/slides/_rels/slide57.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89144" TargetMode="External"/><Relationship Id="rId39" Type="http://schemas.openxmlformats.org/officeDocument/2006/relationships/image" Target="../media/image557.jpeg"/><Relationship Id="rId21" Type="http://schemas.openxmlformats.org/officeDocument/2006/relationships/image" Target="../media/image548.jpeg"/><Relationship Id="rId34" Type="http://schemas.openxmlformats.org/officeDocument/2006/relationships/image" Target="../media/image555.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546.jpeg"/><Relationship Id="rId25" Type="http://schemas.openxmlformats.org/officeDocument/2006/relationships/image" Target="../media/image371.png"/><Relationship Id="rId33" Type="http://schemas.openxmlformats.org/officeDocument/2006/relationships/image" Target="../media/image554.jpeg"/><Relationship Id="rId38" Type="http://schemas.openxmlformats.org/officeDocument/2006/relationships/hyperlink" Target="http://www.trendhunter.com/id/96480" TargetMode="External"/><Relationship Id="rId2" Type="http://schemas.openxmlformats.org/officeDocument/2006/relationships/image" Target="../media/image27.png"/><Relationship Id="rId16" Type="http://schemas.openxmlformats.org/officeDocument/2006/relationships/hyperlink" Target="http://www.trendhunter.com/id/149366" TargetMode="External"/><Relationship Id="rId20" Type="http://schemas.openxmlformats.org/officeDocument/2006/relationships/hyperlink" Target="http://www.trendhunter.com/id/156742" TargetMode="External"/><Relationship Id="rId29" Type="http://schemas.openxmlformats.org/officeDocument/2006/relationships/hyperlink" Target="http://www.trendhunter.com/id/59697"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77.png"/><Relationship Id="rId24" Type="http://schemas.openxmlformats.org/officeDocument/2006/relationships/image" Target="../media/image550.jpeg"/><Relationship Id="rId32" Type="http://schemas.openxmlformats.org/officeDocument/2006/relationships/hyperlink" Target="http://www.trendhunter.com/id/63587" TargetMode="External"/><Relationship Id="rId37" Type="http://schemas.openxmlformats.org/officeDocument/2006/relationships/image" Target="../media/image50.png"/><Relationship Id="rId40" Type="http://schemas.openxmlformats.org/officeDocument/2006/relationships/image" Target="../media/image558.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215323" TargetMode="External"/><Relationship Id="rId28" Type="http://schemas.openxmlformats.org/officeDocument/2006/relationships/image" Target="../media/image523.png"/><Relationship Id="rId36" Type="http://schemas.openxmlformats.org/officeDocument/2006/relationships/image" Target="../media/image556.jpeg"/><Relationship Id="rId10" Type="http://schemas.openxmlformats.org/officeDocument/2006/relationships/image" Target="../media/image382.png"/><Relationship Id="rId19" Type="http://schemas.openxmlformats.org/officeDocument/2006/relationships/image" Target="../media/image547.png"/><Relationship Id="rId31" Type="http://schemas.openxmlformats.org/officeDocument/2006/relationships/image" Target="../media/image553.png"/><Relationship Id="rId4" Type="http://schemas.openxmlformats.org/officeDocument/2006/relationships/image" Target="../media/image28.jpg"/><Relationship Id="rId9" Type="http://schemas.openxmlformats.org/officeDocument/2006/relationships/image" Target="../media/image81.png"/><Relationship Id="rId14" Type="http://schemas.openxmlformats.org/officeDocument/2006/relationships/image" Target="../media/image57.jpg"/><Relationship Id="rId22" Type="http://schemas.openxmlformats.org/officeDocument/2006/relationships/image" Target="../media/image549.png"/><Relationship Id="rId27" Type="http://schemas.openxmlformats.org/officeDocument/2006/relationships/image" Target="../media/image551.jpeg"/><Relationship Id="rId30" Type="http://schemas.openxmlformats.org/officeDocument/2006/relationships/image" Target="../media/image552.jpeg"/><Relationship Id="rId35" Type="http://schemas.openxmlformats.org/officeDocument/2006/relationships/hyperlink" Target="http://www.trendhunter.com/id/175149" TargetMode="External"/><Relationship Id="rId8" Type="http://schemas.openxmlformats.org/officeDocument/2006/relationships/image" Target="../media/image31.png"/><Relationship Id="rId3" Type="http://schemas.openxmlformats.org/officeDocument/2006/relationships/hyperlink" Target="http://www.trendhunter.com/id/219587" TargetMode="External"/></Relationships>
</file>

<file path=ppt/slides/_rels/slide58.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121897" TargetMode="External"/><Relationship Id="rId3" Type="http://schemas.openxmlformats.org/officeDocument/2006/relationships/hyperlink" Target="http://www.trendhunter.com/id/219587" TargetMode="External"/><Relationship Id="rId21" Type="http://schemas.openxmlformats.org/officeDocument/2006/relationships/image" Target="../media/image561.jpeg"/><Relationship Id="rId34" Type="http://schemas.openxmlformats.org/officeDocument/2006/relationships/image" Target="../media/image569.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559.jpeg"/><Relationship Id="rId25" Type="http://schemas.openxmlformats.org/officeDocument/2006/relationships/image" Target="../media/image564.png"/><Relationship Id="rId33" Type="http://schemas.openxmlformats.org/officeDocument/2006/relationships/image" Target="../media/image568.jpeg"/><Relationship Id="rId2" Type="http://schemas.openxmlformats.org/officeDocument/2006/relationships/image" Target="../media/image27.png"/><Relationship Id="rId16" Type="http://schemas.openxmlformats.org/officeDocument/2006/relationships/hyperlink" Target="http://www.trendhunter.com/id/97094" TargetMode="External"/><Relationship Id="rId20" Type="http://schemas.openxmlformats.org/officeDocument/2006/relationships/hyperlink" Target="http://www.trendhunter.com/id/174639" TargetMode="External"/><Relationship Id="rId29" Type="http://schemas.openxmlformats.org/officeDocument/2006/relationships/hyperlink" Target="http://www.trendhunter.com/id/90078"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77.png"/><Relationship Id="rId24" Type="http://schemas.openxmlformats.org/officeDocument/2006/relationships/image" Target="../media/image563.jpeg"/><Relationship Id="rId32" Type="http://schemas.openxmlformats.org/officeDocument/2006/relationships/hyperlink" Target="http://www.trendhunter.com/id/83430" TargetMode="External"/><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113508" TargetMode="External"/><Relationship Id="rId28" Type="http://schemas.openxmlformats.org/officeDocument/2006/relationships/image" Target="../media/image566.png"/><Relationship Id="rId10" Type="http://schemas.openxmlformats.org/officeDocument/2006/relationships/image" Target="../media/image382.png"/><Relationship Id="rId19" Type="http://schemas.openxmlformats.org/officeDocument/2006/relationships/image" Target="../media/image560.png"/><Relationship Id="rId31" Type="http://schemas.openxmlformats.org/officeDocument/2006/relationships/image" Target="../media/image89.png"/><Relationship Id="rId4" Type="http://schemas.openxmlformats.org/officeDocument/2006/relationships/image" Target="../media/image28.jpg"/><Relationship Id="rId9" Type="http://schemas.openxmlformats.org/officeDocument/2006/relationships/image" Target="../media/image81.png"/><Relationship Id="rId14" Type="http://schemas.openxmlformats.org/officeDocument/2006/relationships/image" Target="../media/image57.jpg"/><Relationship Id="rId22" Type="http://schemas.openxmlformats.org/officeDocument/2006/relationships/image" Target="../media/image562.png"/><Relationship Id="rId27" Type="http://schemas.openxmlformats.org/officeDocument/2006/relationships/image" Target="../media/image565.jpeg"/><Relationship Id="rId30" Type="http://schemas.openxmlformats.org/officeDocument/2006/relationships/image" Target="../media/image567.jpeg"/><Relationship Id="rId8" Type="http://schemas.openxmlformats.org/officeDocument/2006/relationships/image" Target="../media/image31.png"/></Relationships>
</file>

<file path=ppt/slides/_rels/slide59.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204973" TargetMode="External"/><Relationship Id="rId39" Type="http://schemas.openxmlformats.org/officeDocument/2006/relationships/image" Target="../media/image97.png"/><Relationship Id="rId21" Type="http://schemas.openxmlformats.org/officeDocument/2006/relationships/image" Target="../media/image574.jpeg"/><Relationship Id="rId34" Type="http://schemas.openxmlformats.org/officeDocument/2006/relationships/image" Target="../media/image580.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572.jpeg"/><Relationship Id="rId25" Type="http://schemas.openxmlformats.org/officeDocument/2006/relationships/image" Target="../media/image576.png"/><Relationship Id="rId33" Type="http://schemas.openxmlformats.org/officeDocument/2006/relationships/image" Target="../media/image579.jpeg"/><Relationship Id="rId38" Type="http://schemas.openxmlformats.org/officeDocument/2006/relationships/image" Target="../media/image582.jpeg"/><Relationship Id="rId2" Type="http://schemas.openxmlformats.org/officeDocument/2006/relationships/image" Target="../media/image27.png"/><Relationship Id="rId16" Type="http://schemas.openxmlformats.org/officeDocument/2006/relationships/hyperlink" Target="http://www.trendhunter.com/id/211047" TargetMode="External"/><Relationship Id="rId20" Type="http://schemas.openxmlformats.org/officeDocument/2006/relationships/hyperlink" Target="http://www.trendhunter.com/id/230467" TargetMode="External"/><Relationship Id="rId29" Type="http://schemas.openxmlformats.org/officeDocument/2006/relationships/hyperlink" Target="http://www.trendhunter.com/id/139692"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1.png"/><Relationship Id="rId24" Type="http://schemas.openxmlformats.org/officeDocument/2006/relationships/image" Target="../media/image575.jpeg"/><Relationship Id="rId32" Type="http://schemas.openxmlformats.org/officeDocument/2006/relationships/hyperlink" Target="http://www.trendhunter.com/id/171655" TargetMode="External"/><Relationship Id="rId37" Type="http://schemas.openxmlformats.org/officeDocument/2006/relationships/hyperlink" Target="http://www.trendhunter.com/id/151532" TargetMode="External"/><Relationship Id="rId5" Type="http://schemas.openxmlformats.org/officeDocument/2006/relationships/image" Target="../media/image28.jpg"/><Relationship Id="rId15" Type="http://schemas.openxmlformats.org/officeDocument/2006/relationships/image" Target="../media/image91.jpg"/><Relationship Id="rId23" Type="http://schemas.openxmlformats.org/officeDocument/2006/relationships/hyperlink" Target="http://www.trendhunter.com/id/189281" TargetMode="External"/><Relationship Id="rId28" Type="http://schemas.openxmlformats.org/officeDocument/2006/relationships/image" Target="../media/image179.png"/><Relationship Id="rId36" Type="http://schemas.openxmlformats.org/officeDocument/2006/relationships/image" Target="../media/image581.jpeg"/><Relationship Id="rId10" Type="http://schemas.openxmlformats.org/officeDocument/2006/relationships/image" Target="../media/image570.png"/><Relationship Id="rId19" Type="http://schemas.openxmlformats.org/officeDocument/2006/relationships/image" Target="../media/image573.png"/><Relationship Id="rId31" Type="http://schemas.openxmlformats.org/officeDocument/2006/relationships/image" Target="../media/image425.png"/><Relationship Id="rId4" Type="http://schemas.openxmlformats.org/officeDocument/2006/relationships/hyperlink" Target="http://www.trendhunter.com/id/216738" TargetMode="External"/><Relationship Id="rId9" Type="http://schemas.openxmlformats.org/officeDocument/2006/relationships/image" Target="../media/image177.png"/><Relationship Id="rId14" Type="http://schemas.openxmlformats.org/officeDocument/2006/relationships/image" Target="../media/image57.jpg"/><Relationship Id="rId22" Type="http://schemas.openxmlformats.org/officeDocument/2006/relationships/image" Target="../media/image479.png"/><Relationship Id="rId27" Type="http://schemas.openxmlformats.org/officeDocument/2006/relationships/image" Target="../media/image577.jpeg"/><Relationship Id="rId30" Type="http://schemas.openxmlformats.org/officeDocument/2006/relationships/image" Target="../media/image578.jpeg"/><Relationship Id="rId35" Type="http://schemas.openxmlformats.org/officeDocument/2006/relationships/hyperlink" Target="http://www.trendhunter.com/id/193223" TargetMode="External"/><Relationship Id="rId8" Type="http://schemas.openxmlformats.org/officeDocument/2006/relationships/image" Target="../media/image31.png"/><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174332" TargetMode="External"/><Relationship Id="rId21" Type="http://schemas.openxmlformats.org/officeDocument/2006/relationships/image" Target="../media/image585.jpeg"/><Relationship Id="rId34" Type="http://schemas.openxmlformats.org/officeDocument/2006/relationships/hyperlink" Target="http://www.trendhunter.com/id/135162" TargetMode="External"/><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583.jpeg"/><Relationship Id="rId25" Type="http://schemas.openxmlformats.org/officeDocument/2006/relationships/image" Target="../media/image257.png"/><Relationship Id="rId33" Type="http://schemas.openxmlformats.org/officeDocument/2006/relationships/image" Target="../media/image274.png"/><Relationship Id="rId38" Type="http://schemas.openxmlformats.org/officeDocument/2006/relationships/image" Target="../media/image591.jpeg"/><Relationship Id="rId2" Type="http://schemas.openxmlformats.org/officeDocument/2006/relationships/image" Target="../media/image27.png"/><Relationship Id="rId16" Type="http://schemas.openxmlformats.org/officeDocument/2006/relationships/hyperlink" Target="http://www.trendhunter.com/id/185200" TargetMode="External"/><Relationship Id="rId20" Type="http://schemas.openxmlformats.org/officeDocument/2006/relationships/hyperlink" Target="http://www.trendhunter.com/id/191929" TargetMode="External"/><Relationship Id="rId29" Type="http://schemas.openxmlformats.org/officeDocument/2006/relationships/image" Target="../media/image588.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1.png"/><Relationship Id="rId24" Type="http://schemas.openxmlformats.org/officeDocument/2006/relationships/image" Target="../media/image586.jpeg"/><Relationship Id="rId32" Type="http://schemas.openxmlformats.org/officeDocument/2006/relationships/image" Target="../media/image589.jpeg"/><Relationship Id="rId37" Type="http://schemas.openxmlformats.org/officeDocument/2006/relationships/hyperlink" Target="http://www.trendhunter.com/id/154440" TargetMode="External"/><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206217" TargetMode="External"/><Relationship Id="rId28" Type="http://schemas.openxmlformats.org/officeDocument/2006/relationships/hyperlink" Target="http://www.trendhunter.com/id/125174" TargetMode="External"/><Relationship Id="rId36" Type="http://schemas.openxmlformats.org/officeDocument/2006/relationships/image" Target="../media/image288.png"/><Relationship Id="rId10" Type="http://schemas.openxmlformats.org/officeDocument/2006/relationships/image" Target="../media/image570.png"/><Relationship Id="rId19" Type="http://schemas.openxmlformats.org/officeDocument/2006/relationships/image" Target="../media/image584.png"/><Relationship Id="rId31" Type="http://schemas.openxmlformats.org/officeDocument/2006/relationships/hyperlink" Target="http://www.trendhunter.com/id/185520" TargetMode="External"/><Relationship Id="rId4" Type="http://schemas.openxmlformats.org/officeDocument/2006/relationships/image" Target="../media/image28.jpg"/><Relationship Id="rId9" Type="http://schemas.openxmlformats.org/officeDocument/2006/relationships/image" Target="../media/image177.png"/><Relationship Id="rId14" Type="http://schemas.openxmlformats.org/officeDocument/2006/relationships/image" Target="../media/image57.jpg"/><Relationship Id="rId22" Type="http://schemas.openxmlformats.org/officeDocument/2006/relationships/image" Target="../media/image392.png"/><Relationship Id="rId27" Type="http://schemas.openxmlformats.org/officeDocument/2006/relationships/image" Target="../media/image587.jpeg"/><Relationship Id="rId30" Type="http://schemas.openxmlformats.org/officeDocument/2006/relationships/image" Target="../media/image99.png"/><Relationship Id="rId35" Type="http://schemas.openxmlformats.org/officeDocument/2006/relationships/image" Target="../media/image590.jpeg"/><Relationship Id="rId8" Type="http://schemas.openxmlformats.org/officeDocument/2006/relationships/image" Target="../media/image31.png"/><Relationship Id="rId3" Type="http://schemas.openxmlformats.org/officeDocument/2006/relationships/hyperlink" Target="http://www.trendhunter.com/id/216738" TargetMode="External"/></Relationships>
</file>

<file path=ppt/slides/_rels/slide61.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174620" TargetMode="External"/><Relationship Id="rId39" Type="http://schemas.openxmlformats.org/officeDocument/2006/relationships/image" Target="../media/image600.jpeg"/><Relationship Id="rId21" Type="http://schemas.openxmlformats.org/officeDocument/2006/relationships/image" Target="../media/image593.jpeg"/><Relationship Id="rId34" Type="http://schemas.openxmlformats.org/officeDocument/2006/relationships/image" Target="../media/image488.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592.jpeg"/><Relationship Id="rId25" Type="http://schemas.openxmlformats.org/officeDocument/2006/relationships/image" Target="../media/image338.png"/><Relationship Id="rId33" Type="http://schemas.openxmlformats.org/officeDocument/2006/relationships/image" Target="../media/image597.jpeg"/><Relationship Id="rId38" Type="http://schemas.openxmlformats.org/officeDocument/2006/relationships/hyperlink" Target="http://www.trendhunter.com/id/158629" TargetMode="External"/><Relationship Id="rId2" Type="http://schemas.openxmlformats.org/officeDocument/2006/relationships/image" Target="../media/image27.png"/><Relationship Id="rId16" Type="http://schemas.openxmlformats.org/officeDocument/2006/relationships/hyperlink" Target="http://www.trendhunter.com/id/187057" TargetMode="External"/><Relationship Id="rId20" Type="http://schemas.openxmlformats.org/officeDocument/2006/relationships/hyperlink" Target="http://www.trendhunter.com/id/196364" TargetMode="External"/><Relationship Id="rId29" Type="http://schemas.openxmlformats.org/officeDocument/2006/relationships/hyperlink" Target="http://www.trendhunter.com/id/148395"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1.png"/><Relationship Id="rId24" Type="http://schemas.openxmlformats.org/officeDocument/2006/relationships/image" Target="../media/image594.jpeg"/><Relationship Id="rId32" Type="http://schemas.openxmlformats.org/officeDocument/2006/relationships/hyperlink" Target="http://www.trendhunter.com/id/157011" TargetMode="External"/><Relationship Id="rId37" Type="http://schemas.openxmlformats.org/officeDocument/2006/relationships/image" Target="../media/image599.png"/><Relationship Id="rId40" Type="http://schemas.openxmlformats.org/officeDocument/2006/relationships/image" Target="../media/image105.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171425" TargetMode="External"/><Relationship Id="rId28" Type="http://schemas.openxmlformats.org/officeDocument/2006/relationships/image" Target="../media/image103.png"/><Relationship Id="rId36" Type="http://schemas.openxmlformats.org/officeDocument/2006/relationships/image" Target="../media/image598.jpeg"/><Relationship Id="rId10" Type="http://schemas.openxmlformats.org/officeDocument/2006/relationships/image" Target="../media/image570.png"/><Relationship Id="rId19" Type="http://schemas.openxmlformats.org/officeDocument/2006/relationships/image" Target="../media/image78.png"/><Relationship Id="rId31" Type="http://schemas.openxmlformats.org/officeDocument/2006/relationships/image" Target="../media/image250.png"/><Relationship Id="rId4" Type="http://schemas.openxmlformats.org/officeDocument/2006/relationships/image" Target="../media/image28.jpg"/><Relationship Id="rId9" Type="http://schemas.openxmlformats.org/officeDocument/2006/relationships/image" Target="../media/image177.png"/><Relationship Id="rId14" Type="http://schemas.openxmlformats.org/officeDocument/2006/relationships/image" Target="../media/image57.jpg"/><Relationship Id="rId22" Type="http://schemas.openxmlformats.org/officeDocument/2006/relationships/image" Target="../media/image460.png"/><Relationship Id="rId27" Type="http://schemas.openxmlformats.org/officeDocument/2006/relationships/image" Target="../media/image595.jpeg"/><Relationship Id="rId30" Type="http://schemas.openxmlformats.org/officeDocument/2006/relationships/image" Target="../media/image596.jpeg"/><Relationship Id="rId35" Type="http://schemas.openxmlformats.org/officeDocument/2006/relationships/hyperlink" Target="http://www.trendhunter.com/id/143055" TargetMode="External"/><Relationship Id="rId8" Type="http://schemas.openxmlformats.org/officeDocument/2006/relationships/image" Target="../media/image31.png"/><Relationship Id="rId3" Type="http://schemas.openxmlformats.org/officeDocument/2006/relationships/hyperlink" Target="http://www.trendhunter.com/id/216738" TargetMode="External"/></Relationships>
</file>

<file path=ppt/slides/_rels/slide62.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205279" TargetMode="External"/><Relationship Id="rId39" Type="http://schemas.openxmlformats.org/officeDocument/2006/relationships/image" Target="../media/image608.jpeg"/><Relationship Id="rId21" Type="http://schemas.openxmlformats.org/officeDocument/2006/relationships/image" Target="../media/image602.jpeg"/><Relationship Id="rId34" Type="http://schemas.openxmlformats.org/officeDocument/2006/relationships/image" Target="../media/image495.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01.jpeg"/><Relationship Id="rId25" Type="http://schemas.openxmlformats.org/officeDocument/2006/relationships/image" Target="../media/image373.png"/><Relationship Id="rId33" Type="http://schemas.openxmlformats.org/officeDocument/2006/relationships/image" Target="../media/image606.jpeg"/><Relationship Id="rId38" Type="http://schemas.openxmlformats.org/officeDocument/2006/relationships/hyperlink" Target="http://www.trendhunter.com/id/151276" TargetMode="External"/><Relationship Id="rId2" Type="http://schemas.openxmlformats.org/officeDocument/2006/relationships/image" Target="../media/image27.png"/><Relationship Id="rId16" Type="http://schemas.openxmlformats.org/officeDocument/2006/relationships/hyperlink" Target="http://www.trendhunter.com/id/167957" TargetMode="External"/><Relationship Id="rId20" Type="http://schemas.openxmlformats.org/officeDocument/2006/relationships/hyperlink" Target="http://www.trendhunter.com/id/136141" TargetMode="External"/><Relationship Id="rId29" Type="http://schemas.openxmlformats.org/officeDocument/2006/relationships/hyperlink" Target="http://www.trendhunter.com/id/172766"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1.png"/><Relationship Id="rId24" Type="http://schemas.openxmlformats.org/officeDocument/2006/relationships/image" Target="../media/image603.jpeg"/><Relationship Id="rId32" Type="http://schemas.openxmlformats.org/officeDocument/2006/relationships/hyperlink" Target="http://www.trendhunter.com/id/214144" TargetMode="External"/><Relationship Id="rId37" Type="http://schemas.openxmlformats.org/officeDocument/2006/relationships/image" Target="../media/image460.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159289" TargetMode="External"/><Relationship Id="rId28" Type="http://schemas.openxmlformats.org/officeDocument/2006/relationships/image" Target="../media/image172.png"/><Relationship Id="rId36" Type="http://schemas.openxmlformats.org/officeDocument/2006/relationships/image" Target="../media/image607.jpeg"/><Relationship Id="rId10" Type="http://schemas.openxmlformats.org/officeDocument/2006/relationships/image" Target="../media/image570.png"/><Relationship Id="rId19" Type="http://schemas.openxmlformats.org/officeDocument/2006/relationships/image" Target="../media/image515.png"/><Relationship Id="rId31" Type="http://schemas.openxmlformats.org/officeDocument/2006/relationships/image" Target="../media/image121.png"/><Relationship Id="rId4" Type="http://schemas.openxmlformats.org/officeDocument/2006/relationships/image" Target="../media/image28.jpg"/><Relationship Id="rId9" Type="http://schemas.openxmlformats.org/officeDocument/2006/relationships/image" Target="../media/image177.png"/><Relationship Id="rId14" Type="http://schemas.openxmlformats.org/officeDocument/2006/relationships/image" Target="../media/image57.jpg"/><Relationship Id="rId22" Type="http://schemas.openxmlformats.org/officeDocument/2006/relationships/image" Target="../media/image497.png"/><Relationship Id="rId27" Type="http://schemas.openxmlformats.org/officeDocument/2006/relationships/image" Target="../media/image604.jpeg"/><Relationship Id="rId30" Type="http://schemas.openxmlformats.org/officeDocument/2006/relationships/image" Target="../media/image605.jpeg"/><Relationship Id="rId35" Type="http://schemas.openxmlformats.org/officeDocument/2006/relationships/hyperlink" Target="http://www.trendhunter.com/id/234346" TargetMode="External"/><Relationship Id="rId8" Type="http://schemas.openxmlformats.org/officeDocument/2006/relationships/image" Target="../media/image31.png"/><Relationship Id="rId3" Type="http://schemas.openxmlformats.org/officeDocument/2006/relationships/hyperlink" Target="http://www.trendhunter.com/id/216738" TargetMode="External"/></Relationships>
</file>

<file path=ppt/slides/_rels/slide63.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140558" TargetMode="External"/><Relationship Id="rId39" Type="http://schemas.openxmlformats.org/officeDocument/2006/relationships/image" Target="../media/image619.jpeg"/><Relationship Id="rId21" Type="http://schemas.openxmlformats.org/officeDocument/2006/relationships/image" Target="../media/image610.jpeg"/><Relationship Id="rId34" Type="http://schemas.openxmlformats.org/officeDocument/2006/relationships/image" Target="../media/image617.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09.jpeg"/><Relationship Id="rId25" Type="http://schemas.openxmlformats.org/officeDocument/2006/relationships/image" Target="../media/image612.png"/><Relationship Id="rId33" Type="http://schemas.openxmlformats.org/officeDocument/2006/relationships/image" Target="../media/image616.jpeg"/><Relationship Id="rId38" Type="http://schemas.openxmlformats.org/officeDocument/2006/relationships/hyperlink" Target="http://www.trendhunter.com/id/160796" TargetMode="External"/><Relationship Id="rId2" Type="http://schemas.openxmlformats.org/officeDocument/2006/relationships/image" Target="../media/image27.png"/><Relationship Id="rId16" Type="http://schemas.openxmlformats.org/officeDocument/2006/relationships/hyperlink" Target="http://www.trendhunter.com/id/144092" TargetMode="External"/><Relationship Id="rId20" Type="http://schemas.openxmlformats.org/officeDocument/2006/relationships/hyperlink" Target="http://www.trendhunter.com/id/119024" TargetMode="External"/><Relationship Id="rId29" Type="http://schemas.openxmlformats.org/officeDocument/2006/relationships/hyperlink" Target="http://www.trendhunter.com/id/179944"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1.png"/><Relationship Id="rId24" Type="http://schemas.openxmlformats.org/officeDocument/2006/relationships/image" Target="../media/image611.jpeg"/><Relationship Id="rId32" Type="http://schemas.openxmlformats.org/officeDocument/2006/relationships/hyperlink" Target="http://www.trendhunter.com/id/122565" TargetMode="External"/><Relationship Id="rId37" Type="http://schemas.openxmlformats.org/officeDocument/2006/relationships/image" Target="../media/image85.png"/><Relationship Id="rId40" Type="http://schemas.openxmlformats.org/officeDocument/2006/relationships/image" Target="../media/image123.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132656" TargetMode="External"/><Relationship Id="rId28" Type="http://schemas.openxmlformats.org/officeDocument/2006/relationships/image" Target="../media/image614.png"/><Relationship Id="rId36" Type="http://schemas.openxmlformats.org/officeDocument/2006/relationships/image" Target="../media/image618.jpeg"/><Relationship Id="rId10" Type="http://schemas.openxmlformats.org/officeDocument/2006/relationships/image" Target="../media/image570.png"/><Relationship Id="rId19" Type="http://schemas.openxmlformats.org/officeDocument/2006/relationships/image" Target="../media/image105.png"/><Relationship Id="rId31" Type="http://schemas.openxmlformats.org/officeDocument/2006/relationships/image" Target="../media/image174.png"/><Relationship Id="rId4" Type="http://schemas.openxmlformats.org/officeDocument/2006/relationships/image" Target="../media/image28.jpg"/><Relationship Id="rId9" Type="http://schemas.openxmlformats.org/officeDocument/2006/relationships/image" Target="../media/image177.png"/><Relationship Id="rId14" Type="http://schemas.openxmlformats.org/officeDocument/2006/relationships/image" Target="../media/image57.jpg"/><Relationship Id="rId22" Type="http://schemas.openxmlformats.org/officeDocument/2006/relationships/image" Target="../media/image172.png"/><Relationship Id="rId27" Type="http://schemas.openxmlformats.org/officeDocument/2006/relationships/image" Target="../media/image613.jpeg"/><Relationship Id="rId30" Type="http://schemas.openxmlformats.org/officeDocument/2006/relationships/image" Target="../media/image615.jpeg"/><Relationship Id="rId35" Type="http://schemas.openxmlformats.org/officeDocument/2006/relationships/hyperlink" Target="http://www.trendhunter.com/id/169651" TargetMode="External"/><Relationship Id="rId8" Type="http://schemas.openxmlformats.org/officeDocument/2006/relationships/image" Target="../media/image31.png"/><Relationship Id="rId3" Type="http://schemas.openxmlformats.org/officeDocument/2006/relationships/hyperlink" Target="http://www.trendhunter.com/id/216738" TargetMode="External"/></Relationships>
</file>

<file path=ppt/slides/_rels/slide64.xml.rels><?xml version="1.0" encoding="UTF-8" standalone="yes"?>
<Relationships xmlns="http://schemas.openxmlformats.org/package/2006/relationships"><Relationship Id="rId13" Type="http://schemas.openxmlformats.org/officeDocument/2006/relationships/image" Target="../media/image56.jpg"/><Relationship Id="rId18" Type="http://schemas.openxmlformats.org/officeDocument/2006/relationships/image" Target="../media/image42.png"/><Relationship Id="rId26" Type="http://schemas.openxmlformats.org/officeDocument/2006/relationships/hyperlink" Target="http://www.trendhunter.com/id/126972" TargetMode="External"/><Relationship Id="rId39" Type="http://schemas.openxmlformats.org/officeDocument/2006/relationships/image" Target="../media/image627.jpeg"/><Relationship Id="rId21" Type="http://schemas.openxmlformats.org/officeDocument/2006/relationships/image" Target="../media/image621.jpeg"/><Relationship Id="rId34" Type="http://schemas.openxmlformats.org/officeDocument/2006/relationships/image" Target="../media/image89.pn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20.jpeg"/><Relationship Id="rId25" Type="http://schemas.openxmlformats.org/officeDocument/2006/relationships/image" Target="../media/image438.png"/><Relationship Id="rId33" Type="http://schemas.openxmlformats.org/officeDocument/2006/relationships/image" Target="../media/image625.jpeg"/><Relationship Id="rId38" Type="http://schemas.openxmlformats.org/officeDocument/2006/relationships/hyperlink" Target="http://www.trendhunter.com/id/180545" TargetMode="External"/><Relationship Id="rId2" Type="http://schemas.openxmlformats.org/officeDocument/2006/relationships/image" Target="../media/image27.png"/><Relationship Id="rId16" Type="http://schemas.openxmlformats.org/officeDocument/2006/relationships/hyperlink" Target="http://www.trendhunter.com/id/115786" TargetMode="External"/><Relationship Id="rId20" Type="http://schemas.openxmlformats.org/officeDocument/2006/relationships/hyperlink" Target="http://www.trendhunter.com/id/116727" TargetMode="External"/><Relationship Id="rId29" Type="http://schemas.openxmlformats.org/officeDocument/2006/relationships/hyperlink" Target="http://www.trendhunter.com/id/232651"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1.png"/><Relationship Id="rId24" Type="http://schemas.openxmlformats.org/officeDocument/2006/relationships/image" Target="../media/image622.jpeg"/><Relationship Id="rId32" Type="http://schemas.openxmlformats.org/officeDocument/2006/relationships/hyperlink" Target="http://www.trendhunter.com/id/176521" TargetMode="External"/><Relationship Id="rId37" Type="http://schemas.openxmlformats.org/officeDocument/2006/relationships/image" Target="../media/image193.png"/><Relationship Id="rId40" Type="http://schemas.openxmlformats.org/officeDocument/2006/relationships/image" Target="../media/image497.pn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126352" TargetMode="External"/><Relationship Id="rId28" Type="http://schemas.openxmlformats.org/officeDocument/2006/relationships/image" Target="../media/image52.png"/><Relationship Id="rId36" Type="http://schemas.openxmlformats.org/officeDocument/2006/relationships/image" Target="../media/image626.jpeg"/><Relationship Id="rId10" Type="http://schemas.openxmlformats.org/officeDocument/2006/relationships/image" Target="../media/image570.png"/><Relationship Id="rId19" Type="http://schemas.openxmlformats.org/officeDocument/2006/relationships/image" Target="../media/image149.png"/><Relationship Id="rId31" Type="http://schemas.openxmlformats.org/officeDocument/2006/relationships/image" Target="../media/image189.png"/><Relationship Id="rId4" Type="http://schemas.openxmlformats.org/officeDocument/2006/relationships/image" Target="../media/image28.jpg"/><Relationship Id="rId9" Type="http://schemas.openxmlformats.org/officeDocument/2006/relationships/image" Target="../media/image177.png"/><Relationship Id="rId14" Type="http://schemas.openxmlformats.org/officeDocument/2006/relationships/image" Target="../media/image57.jpg"/><Relationship Id="rId22" Type="http://schemas.openxmlformats.org/officeDocument/2006/relationships/image" Target="../media/image85.png"/><Relationship Id="rId27" Type="http://schemas.openxmlformats.org/officeDocument/2006/relationships/image" Target="../media/image623.jpeg"/><Relationship Id="rId30" Type="http://schemas.openxmlformats.org/officeDocument/2006/relationships/image" Target="../media/image624.jpeg"/><Relationship Id="rId35" Type="http://schemas.openxmlformats.org/officeDocument/2006/relationships/hyperlink" Target="http://www.trendhunter.com/id/172802" TargetMode="External"/><Relationship Id="rId8" Type="http://schemas.openxmlformats.org/officeDocument/2006/relationships/image" Target="../media/image31.png"/><Relationship Id="rId3" Type="http://schemas.openxmlformats.org/officeDocument/2006/relationships/hyperlink" Target="http://www.trendhunter.com/id/216738"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6.jpg"/><Relationship Id="rId18" Type="http://schemas.openxmlformats.org/officeDocument/2006/relationships/image" Target="../media/image42.png"/><Relationship Id="rId3" Type="http://schemas.openxmlformats.org/officeDocument/2006/relationships/hyperlink" Target="http://www.trendhunter.com/id/216738" TargetMode="External"/><Relationship Id="rId21" Type="http://schemas.openxmlformats.org/officeDocument/2006/relationships/image" Target="../media/image630.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28.jpeg"/><Relationship Id="rId25" Type="http://schemas.openxmlformats.org/officeDocument/2006/relationships/image" Target="../media/image139.png"/><Relationship Id="rId2" Type="http://schemas.openxmlformats.org/officeDocument/2006/relationships/image" Target="../media/image27.png"/><Relationship Id="rId16" Type="http://schemas.openxmlformats.org/officeDocument/2006/relationships/hyperlink" Target="http://www.trendhunter.com/id/118282" TargetMode="External"/><Relationship Id="rId20" Type="http://schemas.openxmlformats.org/officeDocument/2006/relationships/hyperlink" Target="http://www.trendhunter.com/id/155339"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1.png"/><Relationship Id="rId24" Type="http://schemas.openxmlformats.org/officeDocument/2006/relationships/image" Target="../media/image632.jpeg"/><Relationship Id="rId5" Type="http://schemas.openxmlformats.org/officeDocument/2006/relationships/image" Target="../media/image16.jpg"/><Relationship Id="rId15" Type="http://schemas.openxmlformats.org/officeDocument/2006/relationships/image" Target="../media/image91.jpg"/><Relationship Id="rId23" Type="http://schemas.openxmlformats.org/officeDocument/2006/relationships/hyperlink" Target="http://www.trendhunter.com/id/172131" TargetMode="External"/><Relationship Id="rId10" Type="http://schemas.openxmlformats.org/officeDocument/2006/relationships/image" Target="../media/image570.png"/><Relationship Id="rId19" Type="http://schemas.openxmlformats.org/officeDocument/2006/relationships/image" Target="../media/image629.png"/><Relationship Id="rId4" Type="http://schemas.openxmlformats.org/officeDocument/2006/relationships/image" Target="../media/image28.jpg"/><Relationship Id="rId9" Type="http://schemas.openxmlformats.org/officeDocument/2006/relationships/image" Target="../media/image177.png"/><Relationship Id="rId14" Type="http://schemas.openxmlformats.org/officeDocument/2006/relationships/image" Target="../media/image57.jpg"/><Relationship Id="rId22" Type="http://schemas.openxmlformats.org/officeDocument/2006/relationships/image" Target="../media/image631.png"/></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hyperlink" Target="http://www.trendhunter.com"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636.jpeg"/><Relationship Id="rId3" Type="http://schemas.openxmlformats.org/officeDocument/2006/relationships/image" Target="../media/image16.jpg"/><Relationship Id="rId21" Type="http://schemas.openxmlformats.org/officeDocument/2006/relationships/image" Target="../media/image639.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35.jpeg"/><Relationship Id="rId25" Type="http://schemas.openxmlformats.org/officeDocument/2006/relationships/image" Target="../media/image643.jpeg"/><Relationship Id="rId2" Type="http://schemas.openxmlformats.org/officeDocument/2006/relationships/image" Target="../media/image27.png"/><Relationship Id="rId16" Type="http://schemas.openxmlformats.org/officeDocument/2006/relationships/image" Target="../media/image634.jpeg"/><Relationship Id="rId20" Type="http://schemas.openxmlformats.org/officeDocument/2006/relationships/image" Target="../media/image638.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633.png"/><Relationship Id="rId24" Type="http://schemas.openxmlformats.org/officeDocument/2006/relationships/image" Target="../media/image642.jpeg"/><Relationship Id="rId5" Type="http://schemas.openxmlformats.org/officeDocument/2006/relationships/image" Target="../media/image28.jpg"/><Relationship Id="rId15" Type="http://schemas.openxmlformats.org/officeDocument/2006/relationships/image" Target="../media/image58.jpg"/><Relationship Id="rId23" Type="http://schemas.openxmlformats.org/officeDocument/2006/relationships/image" Target="../media/image641.jpeg"/><Relationship Id="rId10" Type="http://schemas.openxmlformats.org/officeDocument/2006/relationships/image" Target="../media/image141.png"/><Relationship Id="rId19" Type="http://schemas.openxmlformats.org/officeDocument/2006/relationships/image" Target="../media/image637.jpeg"/><Relationship Id="rId4" Type="http://schemas.openxmlformats.org/officeDocument/2006/relationships/hyperlink" Target="http://www.trendhunter.com/id/247597" TargetMode="External"/><Relationship Id="rId9" Type="http://schemas.openxmlformats.org/officeDocument/2006/relationships/image" Target="../media/image34.png"/><Relationship Id="rId14" Type="http://schemas.openxmlformats.org/officeDocument/2006/relationships/image" Target="../media/image36.jpg"/><Relationship Id="rId22" Type="http://schemas.openxmlformats.org/officeDocument/2006/relationships/image" Target="../media/image640.jpeg"/></Relationships>
</file>

<file path=ppt/slides/_rels/slide6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jpg"/><Relationship Id="rId18" Type="http://schemas.openxmlformats.org/officeDocument/2006/relationships/image" Target="../media/image647.jpe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46.jpeg"/><Relationship Id="rId2" Type="http://schemas.openxmlformats.org/officeDocument/2006/relationships/image" Target="../media/image176.png"/><Relationship Id="rId16" Type="http://schemas.openxmlformats.org/officeDocument/2006/relationships/image" Target="../media/image645.jpeg"/><Relationship Id="rId20" Type="http://schemas.openxmlformats.org/officeDocument/2006/relationships/image" Target="../media/image649.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0.png"/><Relationship Id="rId5" Type="http://schemas.openxmlformats.org/officeDocument/2006/relationships/image" Target="../media/image28.jpg"/><Relationship Id="rId15" Type="http://schemas.openxmlformats.org/officeDocument/2006/relationships/image" Target="../media/image91.jpg"/><Relationship Id="rId10" Type="http://schemas.openxmlformats.org/officeDocument/2006/relationships/image" Target="../media/image644.png"/><Relationship Id="rId19" Type="http://schemas.openxmlformats.org/officeDocument/2006/relationships/image" Target="../media/image648.jpeg"/><Relationship Id="rId4" Type="http://schemas.openxmlformats.org/officeDocument/2006/relationships/hyperlink" Target="http://www.trendhunter.com/id/261610" TargetMode="External"/><Relationship Id="rId9" Type="http://schemas.openxmlformats.org/officeDocument/2006/relationships/image" Target="../media/image90.png"/><Relationship Id="rId14" Type="http://schemas.openxmlformats.org/officeDocument/2006/relationships/image" Target="../media/image57.jpg"/></Relationships>
</file>

<file path=ppt/slides/_rels/slide6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654.jpeg"/><Relationship Id="rId3" Type="http://schemas.openxmlformats.org/officeDocument/2006/relationships/image" Target="../media/image16.jpg"/><Relationship Id="rId21" Type="http://schemas.openxmlformats.org/officeDocument/2006/relationships/image" Target="../media/image657.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53.jpeg"/><Relationship Id="rId2" Type="http://schemas.openxmlformats.org/officeDocument/2006/relationships/image" Target="../media/image650.png"/><Relationship Id="rId16" Type="http://schemas.openxmlformats.org/officeDocument/2006/relationships/image" Target="../media/image652.jpeg"/><Relationship Id="rId20" Type="http://schemas.openxmlformats.org/officeDocument/2006/relationships/image" Target="../media/image656.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0.png"/><Relationship Id="rId24" Type="http://schemas.openxmlformats.org/officeDocument/2006/relationships/image" Target="../media/image660.jpeg"/><Relationship Id="rId5" Type="http://schemas.openxmlformats.org/officeDocument/2006/relationships/image" Target="../media/image28.jpg"/><Relationship Id="rId15" Type="http://schemas.openxmlformats.org/officeDocument/2006/relationships/image" Target="../media/image58.jpg"/><Relationship Id="rId23" Type="http://schemas.openxmlformats.org/officeDocument/2006/relationships/image" Target="../media/image659.jpeg"/><Relationship Id="rId10" Type="http://schemas.openxmlformats.org/officeDocument/2006/relationships/image" Target="../media/image196.png"/><Relationship Id="rId19" Type="http://schemas.openxmlformats.org/officeDocument/2006/relationships/image" Target="../media/image655.jpeg"/><Relationship Id="rId4" Type="http://schemas.openxmlformats.org/officeDocument/2006/relationships/hyperlink" Target="http://www.trendhunter.com/id/261414" TargetMode="External"/><Relationship Id="rId9" Type="http://schemas.openxmlformats.org/officeDocument/2006/relationships/image" Target="../media/image153.png"/><Relationship Id="rId14" Type="http://schemas.openxmlformats.org/officeDocument/2006/relationships/image" Target="../media/image651.jpg"/><Relationship Id="rId22" Type="http://schemas.openxmlformats.org/officeDocument/2006/relationships/image" Target="../media/image658.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6.jp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2" Type="http://schemas.openxmlformats.org/officeDocument/2006/relationships/image" Target="../media/image27.png"/><Relationship Id="rId16" Type="http://schemas.openxmlformats.org/officeDocument/2006/relationships/image" Target="../media/image662.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0.png"/><Relationship Id="rId5" Type="http://schemas.openxmlformats.org/officeDocument/2006/relationships/image" Target="../media/image28.jpg"/><Relationship Id="rId15" Type="http://schemas.openxmlformats.org/officeDocument/2006/relationships/image" Target="../media/image661.jpg"/><Relationship Id="rId10" Type="http://schemas.openxmlformats.org/officeDocument/2006/relationships/image" Target="../media/image127.png"/><Relationship Id="rId4" Type="http://schemas.openxmlformats.org/officeDocument/2006/relationships/hyperlink" Target="http://www.trendhunter.com/id/261064" TargetMode="External"/><Relationship Id="rId9" Type="http://schemas.openxmlformats.org/officeDocument/2006/relationships/image" Target="../media/image54.png"/><Relationship Id="rId14" Type="http://schemas.openxmlformats.org/officeDocument/2006/relationships/image" Target="../media/image36.jpg"/></Relationships>
</file>

<file path=ppt/slides/_rels/slide7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666.jpeg"/><Relationship Id="rId3" Type="http://schemas.openxmlformats.org/officeDocument/2006/relationships/image" Target="../media/image16.jpg"/><Relationship Id="rId21" Type="http://schemas.openxmlformats.org/officeDocument/2006/relationships/image" Target="../media/image669.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65.jpeg"/><Relationship Id="rId2" Type="http://schemas.openxmlformats.org/officeDocument/2006/relationships/image" Target="../media/image27.png"/><Relationship Id="rId16" Type="http://schemas.openxmlformats.org/officeDocument/2006/relationships/image" Target="../media/image664.jpeg"/><Relationship Id="rId20" Type="http://schemas.openxmlformats.org/officeDocument/2006/relationships/image" Target="../media/image668.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0.png"/><Relationship Id="rId5" Type="http://schemas.openxmlformats.org/officeDocument/2006/relationships/image" Target="../media/image28.jpg"/><Relationship Id="rId15" Type="http://schemas.openxmlformats.org/officeDocument/2006/relationships/image" Target="../media/image663.jpg"/><Relationship Id="rId10" Type="http://schemas.openxmlformats.org/officeDocument/2006/relationships/image" Target="../media/image127.png"/><Relationship Id="rId19" Type="http://schemas.openxmlformats.org/officeDocument/2006/relationships/image" Target="../media/image667.jpeg"/><Relationship Id="rId4" Type="http://schemas.openxmlformats.org/officeDocument/2006/relationships/hyperlink" Target="http://www.trendhunter.com/id/260803" TargetMode="External"/><Relationship Id="rId9" Type="http://schemas.openxmlformats.org/officeDocument/2006/relationships/image" Target="../media/image67.png"/><Relationship Id="rId14" Type="http://schemas.openxmlformats.org/officeDocument/2006/relationships/image" Target="../media/image198.jpg"/></Relationships>
</file>

<file path=ppt/slides/_rels/slide7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72.jpeg"/><Relationship Id="rId2" Type="http://schemas.openxmlformats.org/officeDocument/2006/relationships/image" Target="../media/image176.png"/><Relationship Id="rId16" Type="http://schemas.openxmlformats.org/officeDocument/2006/relationships/image" Target="../media/image671.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0.png"/><Relationship Id="rId5" Type="http://schemas.openxmlformats.org/officeDocument/2006/relationships/image" Target="../media/image28.jpg"/><Relationship Id="rId15" Type="http://schemas.openxmlformats.org/officeDocument/2006/relationships/image" Target="../media/image58.jpg"/><Relationship Id="rId10" Type="http://schemas.openxmlformats.org/officeDocument/2006/relationships/image" Target="../media/image80.png"/><Relationship Id="rId4" Type="http://schemas.openxmlformats.org/officeDocument/2006/relationships/hyperlink" Target="http://www.trendhunter.com/id/260741" TargetMode="External"/><Relationship Id="rId9" Type="http://schemas.openxmlformats.org/officeDocument/2006/relationships/image" Target="../media/image670.png"/><Relationship Id="rId14" Type="http://schemas.openxmlformats.org/officeDocument/2006/relationships/image" Target="../media/image198.jpg"/></Relationships>
</file>

<file path=ppt/slides/_rels/slide7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7.jp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image" Target="../media/image69.jpg"/><Relationship Id="rId17" Type="http://schemas.openxmlformats.org/officeDocument/2006/relationships/image" Target="../media/image675.jpeg"/><Relationship Id="rId2" Type="http://schemas.openxmlformats.org/officeDocument/2006/relationships/image" Target="../media/image27.png"/><Relationship Id="rId16" Type="http://schemas.openxmlformats.org/officeDocument/2006/relationships/image" Target="../media/image674.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www.trendhunter.com/trendreports" TargetMode="External"/><Relationship Id="rId5" Type="http://schemas.openxmlformats.org/officeDocument/2006/relationships/image" Target="../media/image28.jpg"/><Relationship Id="rId15" Type="http://schemas.openxmlformats.org/officeDocument/2006/relationships/image" Target="../media/image673.jpeg"/><Relationship Id="rId10" Type="http://schemas.openxmlformats.org/officeDocument/2006/relationships/image" Target="../media/image570.png"/><Relationship Id="rId4" Type="http://schemas.openxmlformats.org/officeDocument/2006/relationships/hyperlink" Target="http://www.trendhunter.com/id/260736" TargetMode="External"/><Relationship Id="rId9" Type="http://schemas.openxmlformats.org/officeDocument/2006/relationships/image" Target="../media/image382.png"/><Relationship Id="rId14" Type="http://schemas.openxmlformats.org/officeDocument/2006/relationships/image" Target="../media/image91.jpg"/></Relationships>
</file>

<file path=ppt/slides/_rels/slide7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678.jpeg"/><Relationship Id="rId3" Type="http://schemas.openxmlformats.org/officeDocument/2006/relationships/image" Target="../media/image16.jpg"/><Relationship Id="rId21" Type="http://schemas.openxmlformats.org/officeDocument/2006/relationships/image" Target="../media/image681.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77.jpeg"/><Relationship Id="rId2" Type="http://schemas.openxmlformats.org/officeDocument/2006/relationships/image" Target="../media/image176.png"/><Relationship Id="rId16" Type="http://schemas.openxmlformats.org/officeDocument/2006/relationships/image" Target="../media/image676.jpeg"/><Relationship Id="rId20" Type="http://schemas.openxmlformats.org/officeDocument/2006/relationships/image" Target="../media/image680.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70.png"/><Relationship Id="rId5" Type="http://schemas.openxmlformats.org/officeDocument/2006/relationships/image" Target="../media/image28.jpg"/><Relationship Id="rId15" Type="http://schemas.openxmlformats.org/officeDocument/2006/relationships/image" Target="../media/image58.jpg"/><Relationship Id="rId10" Type="http://schemas.openxmlformats.org/officeDocument/2006/relationships/image" Target="../media/image81.png"/><Relationship Id="rId19" Type="http://schemas.openxmlformats.org/officeDocument/2006/relationships/image" Target="../media/image679.jpeg"/><Relationship Id="rId4" Type="http://schemas.openxmlformats.org/officeDocument/2006/relationships/hyperlink" Target="http://www.trendhunter.com/id/257236" TargetMode="External"/><Relationship Id="rId9" Type="http://schemas.openxmlformats.org/officeDocument/2006/relationships/image" Target="../media/image55.png"/><Relationship Id="rId14" Type="http://schemas.openxmlformats.org/officeDocument/2006/relationships/image" Target="../media/image57.jpg"/><Relationship Id="rId22" Type="http://schemas.openxmlformats.org/officeDocument/2006/relationships/image" Target="../media/image682.jpeg"/></Relationships>
</file>

<file path=ppt/slides/_rels/slide7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686.jpeg"/><Relationship Id="rId3" Type="http://schemas.openxmlformats.org/officeDocument/2006/relationships/image" Target="../media/image16.jpg"/><Relationship Id="rId21" Type="http://schemas.openxmlformats.org/officeDocument/2006/relationships/image" Target="../media/image689.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85.jpeg"/><Relationship Id="rId25" Type="http://schemas.openxmlformats.org/officeDocument/2006/relationships/image" Target="../media/image693.jpeg"/><Relationship Id="rId2" Type="http://schemas.openxmlformats.org/officeDocument/2006/relationships/image" Target="../media/image27.png"/><Relationship Id="rId16" Type="http://schemas.openxmlformats.org/officeDocument/2006/relationships/image" Target="../media/image684.jpeg"/><Relationship Id="rId20" Type="http://schemas.openxmlformats.org/officeDocument/2006/relationships/image" Target="../media/image688.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1.png"/><Relationship Id="rId24" Type="http://schemas.openxmlformats.org/officeDocument/2006/relationships/image" Target="../media/image692.jpeg"/><Relationship Id="rId5" Type="http://schemas.openxmlformats.org/officeDocument/2006/relationships/image" Target="../media/image28.jpg"/><Relationship Id="rId15" Type="http://schemas.openxmlformats.org/officeDocument/2006/relationships/image" Target="../media/image58.jpg"/><Relationship Id="rId23" Type="http://schemas.openxmlformats.org/officeDocument/2006/relationships/image" Target="../media/image691.jpeg"/><Relationship Id="rId10" Type="http://schemas.openxmlformats.org/officeDocument/2006/relationships/image" Target="../media/image197.png"/><Relationship Id="rId19" Type="http://schemas.openxmlformats.org/officeDocument/2006/relationships/image" Target="../media/image687.jpeg"/><Relationship Id="rId4" Type="http://schemas.openxmlformats.org/officeDocument/2006/relationships/hyperlink" Target="http://www.trendhunter.com/id/260272" TargetMode="External"/><Relationship Id="rId9" Type="http://schemas.openxmlformats.org/officeDocument/2006/relationships/image" Target="../media/image683.png"/><Relationship Id="rId14" Type="http://schemas.openxmlformats.org/officeDocument/2006/relationships/image" Target="../media/image198.jpg"/><Relationship Id="rId22" Type="http://schemas.openxmlformats.org/officeDocument/2006/relationships/image" Target="../media/image690.jpeg"/></Relationships>
</file>

<file path=ppt/slides/_rels/slide7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697.jpeg"/><Relationship Id="rId3" Type="http://schemas.openxmlformats.org/officeDocument/2006/relationships/image" Target="../media/image16.jpg"/><Relationship Id="rId21" Type="http://schemas.openxmlformats.org/officeDocument/2006/relationships/image" Target="../media/image700.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696.jpeg"/><Relationship Id="rId25" Type="http://schemas.openxmlformats.org/officeDocument/2006/relationships/image" Target="../media/image704.jpeg"/><Relationship Id="rId2" Type="http://schemas.openxmlformats.org/officeDocument/2006/relationships/image" Target="../media/image17.png"/><Relationship Id="rId16" Type="http://schemas.openxmlformats.org/officeDocument/2006/relationships/image" Target="../media/image695.jpeg"/><Relationship Id="rId20" Type="http://schemas.openxmlformats.org/officeDocument/2006/relationships/image" Target="../media/image699.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1.png"/><Relationship Id="rId24" Type="http://schemas.openxmlformats.org/officeDocument/2006/relationships/image" Target="../media/image703.jpeg"/><Relationship Id="rId5" Type="http://schemas.openxmlformats.org/officeDocument/2006/relationships/image" Target="../media/image28.jpg"/><Relationship Id="rId15" Type="http://schemas.openxmlformats.org/officeDocument/2006/relationships/image" Target="../media/image91.jpg"/><Relationship Id="rId23" Type="http://schemas.openxmlformats.org/officeDocument/2006/relationships/image" Target="../media/image702.jpeg"/><Relationship Id="rId10" Type="http://schemas.openxmlformats.org/officeDocument/2006/relationships/image" Target="../media/image694.png"/><Relationship Id="rId19" Type="http://schemas.openxmlformats.org/officeDocument/2006/relationships/image" Target="../media/image698.jpeg"/><Relationship Id="rId4" Type="http://schemas.openxmlformats.org/officeDocument/2006/relationships/hyperlink" Target="http://www.trendhunter.com/id/260205" TargetMode="External"/><Relationship Id="rId9" Type="http://schemas.openxmlformats.org/officeDocument/2006/relationships/image" Target="../media/image34.png"/><Relationship Id="rId14" Type="http://schemas.openxmlformats.org/officeDocument/2006/relationships/image" Target="../media/image198.jpg"/><Relationship Id="rId22" Type="http://schemas.openxmlformats.org/officeDocument/2006/relationships/image" Target="../media/image701.jpeg"/></Relationships>
</file>

<file path=ppt/slides/_rels/slide7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707.jpeg"/><Relationship Id="rId3" Type="http://schemas.openxmlformats.org/officeDocument/2006/relationships/image" Target="../media/image16.jpg"/><Relationship Id="rId21" Type="http://schemas.openxmlformats.org/officeDocument/2006/relationships/image" Target="../media/image710.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06.jpeg"/><Relationship Id="rId2" Type="http://schemas.openxmlformats.org/officeDocument/2006/relationships/image" Target="../media/image27.png"/><Relationship Id="rId16" Type="http://schemas.openxmlformats.org/officeDocument/2006/relationships/image" Target="../media/image705.jpeg"/><Relationship Id="rId20" Type="http://schemas.openxmlformats.org/officeDocument/2006/relationships/image" Target="../media/image709.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1.png"/><Relationship Id="rId24" Type="http://schemas.openxmlformats.org/officeDocument/2006/relationships/image" Target="../media/image713.jpeg"/><Relationship Id="rId5" Type="http://schemas.openxmlformats.org/officeDocument/2006/relationships/image" Target="../media/image28.jpg"/><Relationship Id="rId15" Type="http://schemas.openxmlformats.org/officeDocument/2006/relationships/image" Target="../media/image58.jpg"/><Relationship Id="rId23" Type="http://schemas.openxmlformats.org/officeDocument/2006/relationships/image" Target="../media/image712.jpeg"/><Relationship Id="rId10" Type="http://schemas.openxmlformats.org/officeDocument/2006/relationships/image" Target="../media/image112.png"/><Relationship Id="rId19" Type="http://schemas.openxmlformats.org/officeDocument/2006/relationships/image" Target="../media/image708.jpeg"/><Relationship Id="rId4" Type="http://schemas.openxmlformats.org/officeDocument/2006/relationships/hyperlink" Target="http://www.trendhunter.com/id/259991" TargetMode="External"/><Relationship Id="rId9" Type="http://schemas.openxmlformats.org/officeDocument/2006/relationships/image" Target="../media/image127.png"/><Relationship Id="rId14" Type="http://schemas.openxmlformats.org/officeDocument/2006/relationships/image" Target="../media/image36.jpg"/><Relationship Id="rId22" Type="http://schemas.openxmlformats.org/officeDocument/2006/relationships/image" Target="../media/image711.jpeg"/></Relationships>
</file>

<file path=ppt/slides/_rels/slide7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715.jpg"/><Relationship Id="rId18" Type="http://schemas.openxmlformats.org/officeDocument/2006/relationships/image" Target="../media/image718.jpeg"/><Relationship Id="rId3" Type="http://schemas.openxmlformats.org/officeDocument/2006/relationships/image" Target="../media/image16.jpg"/><Relationship Id="rId21" Type="http://schemas.openxmlformats.org/officeDocument/2006/relationships/image" Target="../media/image721.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17.jpeg"/><Relationship Id="rId25" Type="http://schemas.openxmlformats.org/officeDocument/2006/relationships/image" Target="../media/image725.jpeg"/><Relationship Id="rId2" Type="http://schemas.openxmlformats.org/officeDocument/2006/relationships/image" Target="../media/image27.png"/><Relationship Id="rId16" Type="http://schemas.openxmlformats.org/officeDocument/2006/relationships/image" Target="../media/image716.jpeg"/><Relationship Id="rId20" Type="http://schemas.openxmlformats.org/officeDocument/2006/relationships/image" Target="../media/image720.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1.png"/><Relationship Id="rId24" Type="http://schemas.openxmlformats.org/officeDocument/2006/relationships/image" Target="../media/image724.jpeg"/><Relationship Id="rId5" Type="http://schemas.openxmlformats.org/officeDocument/2006/relationships/image" Target="../media/image28.jpg"/><Relationship Id="rId15" Type="http://schemas.openxmlformats.org/officeDocument/2006/relationships/image" Target="../media/image58.jpg"/><Relationship Id="rId23" Type="http://schemas.openxmlformats.org/officeDocument/2006/relationships/image" Target="../media/image723.jpeg"/><Relationship Id="rId10" Type="http://schemas.openxmlformats.org/officeDocument/2006/relationships/image" Target="../media/image140.png"/><Relationship Id="rId19" Type="http://schemas.openxmlformats.org/officeDocument/2006/relationships/image" Target="../media/image719.jpeg"/><Relationship Id="rId4" Type="http://schemas.openxmlformats.org/officeDocument/2006/relationships/hyperlink" Target="http://www.trendhunter.com/id/253366" TargetMode="External"/><Relationship Id="rId9" Type="http://schemas.openxmlformats.org/officeDocument/2006/relationships/image" Target="../media/image714.png"/><Relationship Id="rId14" Type="http://schemas.openxmlformats.org/officeDocument/2006/relationships/image" Target="../media/image36.jpg"/><Relationship Id="rId22" Type="http://schemas.openxmlformats.org/officeDocument/2006/relationships/image" Target="../media/image722.jpeg"/></Relationships>
</file>

<file path=ppt/slides/_rels/slide7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726.jpg"/><Relationship Id="rId18" Type="http://schemas.openxmlformats.org/officeDocument/2006/relationships/image" Target="../media/image729.jpe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28.jpeg"/><Relationship Id="rId2" Type="http://schemas.openxmlformats.org/officeDocument/2006/relationships/image" Target="../media/image27.png"/><Relationship Id="rId16" Type="http://schemas.openxmlformats.org/officeDocument/2006/relationships/image" Target="../media/image727.jpeg"/><Relationship Id="rId20" Type="http://schemas.openxmlformats.org/officeDocument/2006/relationships/image" Target="../media/image731.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1.png"/><Relationship Id="rId5" Type="http://schemas.openxmlformats.org/officeDocument/2006/relationships/image" Target="../media/image28.jpg"/><Relationship Id="rId15" Type="http://schemas.openxmlformats.org/officeDocument/2006/relationships/image" Target="../media/image58.jpg"/><Relationship Id="rId10" Type="http://schemas.openxmlformats.org/officeDocument/2006/relationships/image" Target="../media/image112.png"/><Relationship Id="rId19" Type="http://schemas.openxmlformats.org/officeDocument/2006/relationships/image" Target="../media/image730.jpeg"/><Relationship Id="rId4" Type="http://schemas.openxmlformats.org/officeDocument/2006/relationships/hyperlink" Target="http://www.trendhunter.com/id/221008" TargetMode="External"/><Relationship Id="rId9" Type="http://schemas.openxmlformats.org/officeDocument/2006/relationships/image" Target="../media/image68.png"/><Relationship Id="rId14" Type="http://schemas.openxmlformats.org/officeDocument/2006/relationships/image" Target="../media/image36.jp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6.jpg"/><Relationship Id="rId18" Type="http://schemas.openxmlformats.org/officeDocument/2006/relationships/image" Target="../media/image735.jpeg"/><Relationship Id="rId3" Type="http://schemas.openxmlformats.org/officeDocument/2006/relationships/image" Target="../media/image16.jpg"/><Relationship Id="rId21" Type="http://schemas.openxmlformats.org/officeDocument/2006/relationships/image" Target="../media/image738.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34.jpeg"/><Relationship Id="rId2" Type="http://schemas.openxmlformats.org/officeDocument/2006/relationships/image" Target="../media/image27.png"/><Relationship Id="rId16" Type="http://schemas.openxmlformats.org/officeDocument/2006/relationships/image" Target="../media/image733.jpeg"/><Relationship Id="rId20" Type="http://schemas.openxmlformats.org/officeDocument/2006/relationships/image" Target="../media/image737.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1.png"/><Relationship Id="rId24" Type="http://schemas.openxmlformats.org/officeDocument/2006/relationships/image" Target="../media/image741.jpeg"/><Relationship Id="rId5" Type="http://schemas.openxmlformats.org/officeDocument/2006/relationships/image" Target="../media/image28.jpg"/><Relationship Id="rId15" Type="http://schemas.openxmlformats.org/officeDocument/2006/relationships/image" Target="../media/image663.jpg"/><Relationship Id="rId23" Type="http://schemas.openxmlformats.org/officeDocument/2006/relationships/image" Target="../media/image740.jpeg"/><Relationship Id="rId10" Type="http://schemas.openxmlformats.org/officeDocument/2006/relationships/image" Target="../media/image732.png"/><Relationship Id="rId19" Type="http://schemas.openxmlformats.org/officeDocument/2006/relationships/image" Target="../media/image736.jpeg"/><Relationship Id="rId4" Type="http://schemas.openxmlformats.org/officeDocument/2006/relationships/hyperlink" Target="http://www.trendhunter.com/id/259862" TargetMode="External"/><Relationship Id="rId9" Type="http://schemas.openxmlformats.org/officeDocument/2006/relationships/image" Target="../media/image670.png"/><Relationship Id="rId14" Type="http://schemas.openxmlformats.org/officeDocument/2006/relationships/image" Target="../media/image36.jpg"/><Relationship Id="rId22" Type="http://schemas.openxmlformats.org/officeDocument/2006/relationships/image" Target="../media/image739.jpeg"/></Relationships>
</file>

<file path=ppt/slides/_rels/slide8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726.jpg"/><Relationship Id="rId18" Type="http://schemas.openxmlformats.org/officeDocument/2006/relationships/image" Target="../media/image745.jpeg"/><Relationship Id="rId3" Type="http://schemas.openxmlformats.org/officeDocument/2006/relationships/image" Target="../media/image16.jpg"/><Relationship Id="rId21" Type="http://schemas.openxmlformats.org/officeDocument/2006/relationships/image" Target="../media/image748.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44.jpeg"/><Relationship Id="rId25" Type="http://schemas.openxmlformats.org/officeDocument/2006/relationships/image" Target="../media/image752.jpeg"/><Relationship Id="rId2" Type="http://schemas.openxmlformats.org/officeDocument/2006/relationships/image" Target="../media/image176.png"/><Relationship Id="rId16" Type="http://schemas.openxmlformats.org/officeDocument/2006/relationships/image" Target="../media/image743.jpeg"/><Relationship Id="rId20" Type="http://schemas.openxmlformats.org/officeDocument/2006/relationships/image" Target="../media/image747.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1.png"/><Relationship Id="rId24" Type="http://schemas.openxmlformats.org/officeDocument/2006/relationships/image" Target="../media/image751.jpeg"/><Relationship Id="rId5" Type="http://schemas.openxmlformats.org/officeDocument/2006/relationships/image" Target="../media/image28.jpg"/><Relationship Id="rId15" Type="http://schemas.openxmlformats.org/officeDocument/2006/relationships/image" Target="../media/image91.jpg"/><Relationship Id="rId23" Type="http://schemas.openxmlformats.org/officeDocument/2006/relationships/image" Target="../media/image750.jpeg"/><Relationship Id="rId10" Type="http://schemas.openxmlformats.org/officeDocument/2006/relationships/image" Target="../media/image153.png"/><Relationship Id="rId19" Type="http://schemas.openxmlformats.org/officeDocument/2006/relationships/image" Target="../media/image746.jpeg"/><Relationship Id="rId4" Type="http://schemas.openxmlformats.org/officeDocument/2006/relationships/hyperlink" Target="http://www.trendhunter.com/id/252427" TargetMode="External"/><Relationship Id="rId9" Type="http://schemas.openxmlformats.org/officeDocument/2006/relationships/image" Target="../media/image382.png"/><Relationship Id="rId14" Type="http://schemas.openxmlformats.org/officeDocument/2006/relationships/image" Target="../media/image742.jpg"/><Relationship Id="rId22" Type="http://schemas.openxmlformats.org/officeDocument/2006/relationships/image" Target="../media/image749.jpeg"/></Relationships>
</file>

<file path=ppt/slides/_rels/slide8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726.jpg"/><Relationship Id="rId18" Type="http://schemas.openxmlformats.org/officeDocument/2006/relationships/image" Target="../media/image756.jpeg"/><Relationship Id="rId3" Type="http://schemas.openxmlformats.org/officeDocument/2006/relationships/image" Target="../media/image16.jpg"/><Relationship Id="rId21" Type="http://schemas.openxmlformats.org/officeDocument/2006/relationships/image" Target="../media/image759.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55.jpeg"/><Relationship Id="rId2" Type="http://schemas.openxmlformats.org/officeDocument/2006/relationships/image" Target="../media/image753.png"/><Relationship Id="rId16" Type="http://schemas.openxmlformats.org/officeDocument/2006/relationships/image" Target="../media/image754.jpeg"/><Relationship Id="rId20" Type="http://schemas.openxmlformats.org/officeDocument/2006/relationships/image" Target="../media/image758.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1.png"/><Relationship Id="rId5" Type="http://schemas.openxmlformats.org/officeDocument/2006/relationships/image" Target="../media/image28.jpg"/><Relationship Id="rId15" Type="http://schemas.openxmlformats.org/officeDocument/2006/relationships/image" Target="../media/image661.jpg"/><Relationship Id="rId10" Type="http://schemas.openxmlformats.org/officeDocument/2006/relationships/image" Target="../media/image53.png"/><Relationship Id="rId19" Type="http://schemas.openxmlformats.org/officeDocument/2006/relationships/image" Target="../media/image757.jpeg"/><Relationship Id="rId4" Type="http://schemas.openxmlformats.org/officeDocument/2006/relationships/hyperlink" Target="http://www.trendhunter.com/id/259675" TargetMode="External"/><Relationship Id="rId9" Type="http://schemas.openxmlformats.org/officeDocument/2006/relationships/image" Target="../media/image570.png"/><Relationship Id="rId14" Type="http://schemas.openxmlformats.org/officeDocument/2006/relationships/image" Target="../media/image198.jpg"/><Relationship Id="rId22" Type="http://schemas.openxmlformats.org/officeDocument/2006/relationships/image" Target="../media/image760.jpeg"/></Relationships>
</file>

<file path=ppt/slides/_rels/slide8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763.jpe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62.jpeg"/><Relationship Id="rId2" Type="http://schemas.openxmlformats.org/officeDocument/2006/relationships/image" Target="../media/image17.png"/><Relationship Id="rId16" Type="http://schemas.openxmlformats.org/officeDocument/2006/relationships/image" Target="../media/image761.jpeg"/><Relationship Id="rId20" Type="http://schemas.openxmlformats.org/officeDocument/2006/relationships/image" Target="../media/image765.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97.png"/><Relationship Id="rId5" Type="http://schemas.openxmlformats.org/officeDocument/2006/relationships/image" Target="../media/image28.jpg"/><Relationship Id="rId15" Type="http://schemas.openxmlformats.org/officeDocument/2006/relationships/image" Target="../media/image58.jpg"/><Relationship Id="rId10" Type="http://schemas.openxmlformats.org/officeDocument/2006/relationships/image" Target="../media/image570.png"/><Relationship Id="rId19" Type="http://schemas.openxmlformats.org/officeDocument/2006/relationships/image" Target="../media/image764.jpeg"/><Relationship Id="rId4" Type="http://schemas.openxmlformats.org/officeDocument/2006/relationships/hyperlink" Target="http://www.trendhunter.com/id/259560" TargetMode="External"/><Relationship Id="rId9" Type="http://schemas.openxmlformats.org/officeDocument/2006/relationships/image" Target="../media/image53.png"/><Relationship Id="rId14" Type="http://schemas.openxmlformats.org/officeDocument/2006/relationships/image" Target="../media/image36.jpg"/></Relationships>
</file>

<file path=ppt/slides/_rels/slide8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769.jpeg"/><Relationship Id="rId3" Type="http://schemas.openxmlformats.org/officeDocument/2006/relationships/image" Target="../media/image16.jpg"/><Relationship Id="rId21" Type="http://schemas.openxmlformats.org/officeDocument/2006/relationships/image" Target="../media/image772.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68.jpeg"/><Relationship Id="rId2" Type="http://schemas.openxmlformats.org/officeDocument/2006/relationships/image" Target="../media/image27.png"/><Relationship Id="rId16" Type="http://schemas.openxmlformats.org/officeDocument/2006/relationships/image" Target="../media/image767.jpeg"/><Relationship Id="rId20" Type="http://schemas.openxmlformats.org/officeDocument/2006/relationships/image" Target="../media/image771.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97.png"/><Relationship Id="rId5" Type="http://schemas.openxmlformats.org/officeDocument/2006/relationships/image" Target="../media/image28.jpg"/><Relationship Id="rId15" Type="http://schemas.openxmlformats.org/officeDocument/2006/relationships/image" Target="../media/image91.jpg"/><Relationship Id="rId10" Type="http://schemas.openxmlformats.org/officeDocument/2006/relationships/image" Target="../media/image766.png"/><Relationship Id="rId19" Type="http://schemas.openxmlformats.org/officeDocument/2006/relationships/image" Target="../media/image770.jpeg"/><Relationship Id="rId4" Type="http://schemas.openxmlformats.org/officeDocument/2006/relationships/hyperlink" Target="http://www.trendhunter.com/id/259219" TargetMode="External"/><Relationship Id="rId9" Type="http://schemas.openxmlformats.org/officeDocument/2006/relationships/image" Target="../media/image140.png"/><Relationship Id="rId14" Type="http://schemas.openxmlformats.org/officeDocument/2006/relationships/image" Target="../media/image198.jpg"/><Relationship Id="rId22" Type="http://schemas.openxmlformats.org/officeDocument/2006/relationships/image" Target="../media/image773.jpeg"/></Relationships>
</file>

<file path=ppt/slides/_rels/slide8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76.jpeg"/><Relationship Id="rId2" Type="http://schemas.openxmlformats.org/officeDocument/2006/relationships/image" Target="../media/image27.png"/><Relationship Id="rId16" Type="http://schemas.openxmlformats.org/officeDocument/2006/relationships/image" Target="../media/image775.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97.png"/><Relationship Id="rId5" Type="http://schemas.openxmlformats.org/officeDocument/2006/relationships/image" Target="../media/image28.jpg"/><Relationship Id="rId15" Type="http://schemas.openxmlformats.org/officeDocument/2006/relationships/image" Target="../media/image91.jpg"/><Relationship Id="rId10" Type="http://schemas.openxmlformats.org/officeDocument/2006/relationships/image" Target="../media/image774.png"/><Relationship Id="rId4" Type="http://schemas.openxmlformats.org/officeDocument/2006/relationships/hyperlink" Target="http://www.trendhunter.com/id/259208" TargetMode="External"/><Relationship Id="rId9" Type="http://schemas.openxmlformats.org/officeDocument/2006/relationships/image" Target="../media/image694.png"/><Relationship Id="rId14" Type="http://schemas.openxmlformats.org/officeDocument/2006/relationships/image" Target="../media/image57.jpg"/></Relationships>
</file>

<file path=ppt/slides/_rels/slide8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jpg"/><Relationship Id="rId18" Type="http://schemas.openxmlformats.org/officeDocument/2006/relationships/image" Target="../media/image780.jpeg"/><Relationship Id="rId3" Type="http://schemas.openxmlformats.org/officeDocument/2006/relationships/image" Target="../media/image16.jpg"/><Relationship Id="rId21" Type="http://schemas.openxmlformats.org/officeDocument/2006/relationships/image" Target="../media/image783.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79.jpeg"/><Relationship Id="rId25" Type="http://schemas.openxmlformats.org/officeDocument/2006/relationships/image" Target="../media/image787.jpeg"/><Relationship Id="rId2" Type="http://schemas.openxmlformats.org/officeDocument/2006/relationships/image" Target="../media/image27.png"/><Relationship Id="rId16" Type="http://schemas.openxmlformats.org/officeDocument/2006/relationships/image" Target="../media/image778.jpeg"/><Relationship Id="rId20" Type="http://schemas.openxmlformats.org/officeDocument/2006/relationships/image" Target="../media/image782.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97.png"/><Relationship Id="rId24" Type="http://schemas.openxmlformats.org/officeDocument/2006/relationships/image" Target="../media/image786.jpeg"/><Relationship Id="rId5" Type="http://schemas.openxmlformats.org/officeDocument/2006/relationships/image" Target="../media/image28.jpg"/><Relationship Id="rId15" Type="http://schemas.openxmlformats.org/officeDocument/2006/relationships/image" Target="../media/image663.jpg"/><Relationship Id="rId23" Type="http://schemas.openxmlformats.org/officeDocument/2006/relationships/image" Target="../media/image785.jpeg"/><Relationship Id="rId10" Type="http://schemas.openxmlformats.org/officeDocument/2006/relationships/image" Target="../media/image570.png"/><Relationship Id="rId19" Type="http://schemas.openxmlformats.org/officeDocument/2006/relationships/image" Target="../media/image781.jpeg"/><Relationship Id="rId4" Type="http://schemas.openxmlformats.org/officeDocument/2006/relationships/hyperlink" Target="http://www.trendhunter.com/id/258900" TargetMode="External"/><Relationship Id="rId9" Type="http://schemas.openxmlformats.org/officeDocument/2006/relationships/image" Target="../media/image777.png"/><Relationship Id="rId14" Type="http://schemas.openxmlformats.org/officeDocument/2006/relationships/image" Target="../media/image57.jpg"/><Relationship Id="rId22" Type="http://schemas.openxmlformats.org/officeDocument/2006/relationships/image" Target="../media/image784.jpeg"/></Relationships>
</file>

<file path=ppt/slides/_rels/slide8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57.jpg"/><Relationship Id="rId18" Type="http://schemas.openxmlformats.org/officeDocument/2006/relationships/image" Target="../media/image791.jpeg"/><Relationship Id="rId3" Type="http://schemas.openxmlformats.org/officeDocument/2006/relationships/image" Target="../media/image16.jpg"/><Relationship Id="rId7" Type="http://schemas.openxmlformats.org/officeDocument/2006/relationships/image" Target="../media/image31.png"/><Relationship Id="rId12" Type="http://schemas.openxmlformats.org/officeDocument/2006/relationships/image" Target="../media/image56.jpg"/><Relationship Id="rId17" Type="http://schemas.openxmlformats.org/officeDocument/2006/relationships/image" Target="../media/image790.jpeg"/><Relationship Id="rId2" Type="http://schemas.openxmlformats.org/officeDocument/2006/relationships/image" Target="../media/image176.png"/><Relationship Id="rId16" Type="http://schemas.openxmlformats.org/officeDocument/2006/relationships/image" Target="../media/image789.jpe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hyperlink" Target="http://www.trendhunter.com/trendreports" TargetMode="External"/><Relationship Id="rId5" Type="http://schemas.openxmlformats.org/officeDocument/2006/relationships/image" Target="../media/image29.png"/><Relationship Id="rId15" Type="http://schemas.openxmlformats.org/officeDocument/2006/relationships/image" Target="../media/image788.jpeg"/><Relationship Id="rId10" Type="http://schemas.openxmlformats.org/officeDocument/2006/relationships/image" Target="../media/image197.png"/><Relationship Id="rId19" Type="http://schemas.openxmlformats.org/officeDocument/2006/relationships/image" Target="../media/image792.jpeg"/><Relationship Id="rId4" Type="http://schemas.openxmlformats.org/officeDocument/2006/relationships/hyperlink" Target="http://www.trendhunter.com/id/258811" TargetMode="External"/><Relationship Id="rId9" Type="http://schemas.openxmlformats.org/officeDocument/2006/relationships/image" Target="../media/image55.png"/><Relationship Id="rId14" Type="http://schemas.openxmlformats.org/officeDocument/2006/relationships/image" Target="../media/image58.jpg"/></Relationships>
</file>

<file path=ppt/slides/_rels/slide88.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98.jpg"/><Relationship Id="rId3" Type="http://schemas.openxmlformats.org/officeDocument/2006/relationships/image" Target="../media/image16.jpg"/><Relationship Id="rId7" Type="http://schemas.openxmlformats.org/officeDocument/2006/relationships/image" Target="../media/image31.png"/><Relationship Id="rId12" Type="http://schemas.openxmlformats.org/officeDocument/2006/relationships/image" Target="../media/image726.jpg"/><Relationship Id="rId17" Type="http://schemas.openxmlformats.org/officeDocument/2006/relationships/image" Target="../media/image795.jpeg"/><Relationship Id="rId2" Type="http://schemas.openxmlformats.org/officeDocument/2006/relationships/image" Target="../media/image176.png"/><Relationship Id="rId16" Type="http://schemas.openxmlformats.org/officeDocument/2006/relationships/image" Target="../media/image794.jpe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hyperlink" Target="http://www.trendhunter.com/trendreports" TargetMode="External"/><Relationship Id="rId5" Type="http://schemas.openxmlformats.org/officeDocument/2006/relationships/image" Target="../media/image29.png"/><Relationship Id="rId15" Type="http://schemas.openxmlformats.org/officeDocument/2006/relationships/image" Target="../media/image793.jpeg"/><Relationship Id="rId10" Type="http://schemas.openxmlformats.org/officeDocument/2006/relationships/image" Target="../media/image197.png"/><Relationship Id="rId4" Type="http://schemas.openxmlformats.org/officeDocument/2006/relationships/hyperlink" Target="http://www.trendhunter.com/id/258621" TargetMode="External"/><Relationship Id="rId9" Type="http://schemas.openxmlformats.org/officeDocument/2006/relationships/image" Target="../media/image670.png"/><Relationship Id="rId14" Type="http://schemas.openxmlformats.org/officeDocument/2006/relationships/image" Target="../media/image663.jpg"/></Relationships>
</file>

<file path=ppt/slides/_rels/slide8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798.jpe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797.jpeg"/><Relationship Id="rId2" Type="http://schemas.openxmlformats.org/officeDocument/2006/relationships/image" Target="../media/image176.png"/><Relationship Id="rId16" Type="http://schemas.openxmlformats.org/officeDocument/2006/relationships/image" Target="../media/image796.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97.png"/><Relationship Id="rId5" Type="http://schemas.openxmlformats.org/officeDocument/2006/relationships/image" Target="../media/image28.jpg"/><Relationship Id="rId15" Type="http://schemas.openxmlformats.org/officeDocument/2006/relationships/image" Target="../media/image58.jpg"/><Relationship Id="rId10" Type="http://schemas.openxmlformats.org/officeDocument/2006/relationships/image" Target="../media/image127.png"/><Relationship Id="rId4" Type="http://schemas.openxmlformats.org/officeDocument/2006/relationships/hyperlink" Target="http://www.trendhunter.com/id/258435" TargetMode="External"/><Relationship Id="rId9" Type="http://schemas.openxmlformats.org/officeDocument/2006/relationships/image" Target="../media/image55.png"/><Relationship Id="rId14" Type="http://schemas.openxmlformats.org/officeDocument/2006/relationships/image" Target="../media/image57.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801.jpeg"/><Relationship Id="rId2" Type="http://schemas.openxmlformats.org/officeDocument/2006/relationships/image" Target="../media/image296.png"/><Relationship Id="rId16" Type="http://schemas.openxmlformats.org/officeDocument/2006/relationships/image" Target="../media/image800.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97.png"/><Relationship Id="rId5" Type="http://schemas.openxmlformats.org/officeDocument/2006/relationships/image" Target="../media/image28.jpg"/><Relationship Id="rId15" Type="http://schemas.openxmlformats.org/officeDocument/2006/relationships/image" Target="../media/image799.jpg"/><Relationship Id="rId10" Type="http://schemas.openxmlformats.org/officeDocument/2006/relationships/image" Target="../media/image80.png"/><Relationship Id="rId4" Type="http://schemas.openxmlformats.org/officeDocument/2006/relationships/hyperlink" Target="http://www.trendhunter.com/id/257459" TargetMode="External"/><Relationship Id="rId9" Type="http://schemas.openxmlformats.org/officeDocument/2006/relationships/image" Target="../media/image714.png"/><Relationship Id="rId14" Type="http://schemas.openxmlformats.org/officeDocument/2006/relationships/image" Target="../media/image198.jpg"/></Relationships>
</file>

<file path=ppt/slides/_rels/slide9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715.jp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2" Type="http://schemas.openxmlformats.org/officeDocument/2006/relationships/image" Target="../media/image176.png"/><Relationship Id="rId16" Type="http://schemas.openxmlformats.org/officeDocument/2006/relationships/image" Target="../media/image803.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97.png"/><Relationship Id="rId5" Type="http://schemas.openxmlformats.org/officeDocument/2006/relationships/image" Target="../media/image28.jpg"/><Relationship Id="rId15" Type="http://schemas.openxmlformats.org/officeDocument/2006/relationships/image" Target="../media/image58.jpg"/><Relationship Id="rId10" Type="http://schemas.openxmlformats.org/officeDocument/2006/relationships/image" Target="../media/image802.png"/><Relationship Id="rId4" Type="http://schemas.openxmlformats.org/officeDocument/2006/relationships/hyperlink" Target="http://www.trendhunter.com/id/257354" TargetMode="External"/><Relationship Id="rId9" Type="http://schemas.openxmlformats.org/officeDocument/2006/relationships/image" Target="../media/image112.png"/><Relationship Id="rId14" Type="http://schemas.openxmlformats.org/officeDocument/2006/relationships/image" Target="../media/image198.jpg"/></Relationships>
</file>

<file path=ppt/slides/_rels/slide9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2" Type="http://schemas.openxmlformats.org/officeDocument/2006/relationships/image" Target="../media/image296.png"/><Relationship Id="rId16" Type="http://schemas.openxmlformats.org/officeDocument/2006/relationships/image" Target="../media/image805.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97.png"/><Relationship Id="rId5" Type="http://schemas.openxmlformats.org/officeDocument/2006/relationships/image" Target="../media/image28.jpg"/><Relationship Id="rId15" Type="http://schemas.openxmlformats.org/officeDocument/2006/relationships/image" Target="../media/image663.jpg"/><Relationship Id="rId10" Type="http://schemas.openxmlformats.org/officeDocument/2006/relationships/image" Target="../media/image804.png"/><Relationship Id="rId4" Type="http://schemas.openxmlformats.org/officeDocument/2006/relationships/hyperlink" Target="http://www.trendhunter.com/id/257340" TargetMode="External"/><Relationship Id="rId9" Type="http://schemas.openxmlformats.org/officeDocument/2006/relationships/image" Target="../media/image90.png"/><Relationship Id="rId14" Type="http://schemas.openxmlformats.org/officeDocument/2006/relationships/image" Target="../media/image36.jpg"/></Relationships>
</file>

<file path=ppt/slides/_rels/slide9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2" Type="http://schemas.openxmlformats.org/officeDocument/2006/relationships/image" Target="../media/image176.png"/><Relationship Id="rId16" Type="http://schemas.openxmlformats.org/officeDocument/2006/relationships/image" Target="../media/image807.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5" Type="http://schemas.openxmlformats.org/officeDocument/2006/relationships/image" Target="../media/image28.jpg"/><Relationship Id="rId15" Type="http://schemas.openxmlformats.org/officeDocument/2006/relationships/image" Target="../media/image663.jpg"/><Relationship Id="rId10" Type="http://schemas.openxmlformats.org/officeDocument/2006/relationships/image" Target="../media/image806.png"/><Relationship Id="rId4" Type="http://schemas.openxmlformats.org/officeDocument/2006/relationships/hyperlink" Target="http://www.trendhunter.com/id/257994" TargetMode="External"/><Relationship Id="rId9" Type="http://schemas.openxmlformats.org/officeDocument/2006/relationships/image" Target="../media/image126.png"/><Relationship Id="rId14" Type="http://schemas.openxmlformats.org/officeDocument/2006/relationships/image" Target="../media/image198.jpg"/></Relationships>
</file>

<file path=ppt/slides/_rels/slide9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726.jp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810.jpeg"/><Relationship Id="rId2" Type="http://schemas.openxmlformats.org/officeDocument/2006/relationships/image" Target="../media/image176.png"/><Relationship Id="rId16" Type="http://schemas.openxmlformats.org/officeDocument/2006/relationships/image" Target="../media/image809.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5" Type="http://schemas.openxmlformats.org/officeDocument/2006/relationships/image" Target="../media/image28.jpg"/><Relationship Id="rId15" Type="http://schemas.openxmlformats.org/officeDocument/2006/relationships/image" Target="../media/image58.jpg"/><Relationship Id="rId10" Type="http://schemas.openxmlformats.org/officeDocument/2006/relationships/image" Target="../media/image55.png"/><Relationship Id="rId4" Type="http://schemas.openxmlformats.org/officeDocument/2006/relationships/hyperlink" Target="http://www.trendhunter.com/id/258040" TargetMode="External"/><Relationship Id="rId9" Type="http://schemas.openxmlformats.org/officeDocument/2006/relationships/image" Target="../media/image808.png"/><Relationship Id="rId14" Type="http://schemas.openxmlformats.org/officeDocument/2006/relationships/image" Target="../media/image36.jpg"/></Relationships>
</file>

<file path=ppt/slides/_rels/slide9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813.jpeg"/><Relationship Id="rId2" Type="http://schemas.openxmlformats.org/officeDocument/2006/relationships/image" Target="../media/image27.png"/><Relationship Id="rId16" Type="http://schemas.openxmlformats.org/officeDocument/2006/relationships/image" Target="../media/image812.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5" Type="http://schemas.openxmlformats.org/officeDocument/2006/relationships/image" Target="../media/image28.jpg"/><Relationship Id="rId15" Type="http://schemas.openxmlformats.org/officeDocument/2006/relationships/image" Target="../media/image58.jpg"/><Relationship Id="rId10" Type="http://schemas.openxmlformats.org/officeDocument/2006/relationships/image" Target="../media/image811.png"/><Relationship Id="rId4" Type="http://schemas.openxmlformats.org/officeDocument/2006/relationships/hyperlink" Target="http://www.trendhunter.com/id/257845" TargetMode="External"/><Relationship Id="rId9" Type="http://schemas.openxmlformats.org/officeDocument/2006/relationships/image" Target="../media/image714.png"/><Relationship Id="rId14" Type="http://schemas.openxmlformats.org/officeDocument/2006/relationships/image" Target="../media/image57.jpg"/></Relationships>
</file>

<file path=ppt/slides/_rels/slide9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816.jpeg"/><Relationship Id="rId3" Type="http://schemas.openxmlformats.org/officeDocument/2006/relationships/image" Target="../media/image16.jpg"/><Relationship Id="rId21" Type="http://schemas.openxmlformats.org/officeDocument/2006/relationships/image" Target="../media/image819.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815.jpeg"/><Relationship Id="rId25" Type="http://schemas.openxmlformats.org/officeDocument/2006/relationships/image" Target="../media/image823.jpeg"/><Relationship Id="rId2" Type="http://schemas.openxmlformats.org/officeDocument/2006/relationships/image" Target="../media/image296.png"/><Relationship Id="rId16" Type="http://schemas.openxmlformats.org/officeDocument/2006/relationships/image" Target="../media/image814.jpeg"/><Relationship Id="rId20" Type="http://schemas.openxmlformats.org/officeDocument/2006/relationships/image" Target="../media/image818.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3.png"/><Relationship Id="rId24" Type="http://schemas.openxmlformats.org/officeDocument/2006/relationships/image" Target="../media/image822.jpeg"/><Relationship Id="rId5" Type="http://schemas.openxmlformats.org/officeDocument/2006/relationships/image" Target="../media/image28.jpg"/><Relationship Id="rId15" Type="http://schemas.openxmlformats.org/officeDocument/2006/relationships/image" Target="../media/image663.jpg"/><Relationship Id="rId23" Type="http://schemas.openxmlformats.org/officeDocument/2006/relationships/image" Target="../media/image821.jpeg"/><Relationship Id="rId10" Type="http://schemas.openxmlformats.org/officeDocument/2006/relationships/image" Target="../media/image732.png"/><Relationship Id="rId19" Type="http://schemas.openxmlformats.org/officeDocument/2006/relationships/image" Target="../media/image817.jpeg"/><Relationship Id="rId4" Type="http://schemas.openxmlformats.org/officeDocument/2006/relationships/hyperlink" Target="http://www.trendhunter.com/id/257101" TargetMode="External"/><Relationship Id="rId9" Type="http://schemas.openxmlformats.org/officeDocument/2006/relationships/image" Target="../media/image714.png"/><Relationship Id="rId14" Type="http://schemas.openxmlformats.org/officeDocument/2006/relationships/image" Target="../media/image198.jpg"/><Relationship Id="rId22" Type="http://schemas.openxmlformats.org/officeDocument/2006/relationships/image" Target="../media/image820.jpeg"/></Relationships>
</file>

<file path=ppt/slides/_rels/slide9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827.jpe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826.jpeg"/><Relationship Id="rId2" Type="http://schemas.openxmlformats.org/officeDocument/2006/relationships/image" Target="../media/image753.png"/><Relationship Id="rId16" Type="http://schemas.openxmlformats.org/officeDocument/2006/relationships/image" Target="../media/image154.jpeg"/><Relationship Id="rId20" Type="http://schemas.openxmlformats.org/officeDocument/2006/relationships/image" Target="../media/image829.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53.png"/><Relationship Id="rId5" Type="http://schemas.openxmlformats.org/officeDocument/2006/relationships/image" Target="../media/image28.jpg"/><Relationship Id="rId15" Type="http://schemas.openxmlformats.org/officeDocument/2006/relationships/image" Target="../media/image661.jpg"/><Relationship Id="rId10" Type="http://schemas.openxmlformats.org/officeDocument/2006/relationships/image" Target="../media/image633.png"/><Relationship Id="rId19" Type="http://schemas.openxmlformats.org/officeDocument/2006/relationships/image" Target="../media/image828.jpeg"/><Relationship Id="rId4" Type="http://schemas.openxmlformats.org/officeDocument/2006/relationships/hyperlink" Target="http://www.trendhunter.com/id/256022" TargetMode="External"/><Relationship Id="rId9" Type="http://schemas.openxmlformats.org/officeDocument/2006/relationships/image" Target="../media/image824.png"/><Relationship Id="rId14" Type="http://schemas.openxmlformats.org/officeDocument/2006/relationships/image" Target="../media/image825.jpg"/></Relationships>
</file>

<file path=ppt/slides/_rels/slide9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9.jpg"/><Relationship Id="rId18" Type="http://schemas.openxmlformats.org/officeDocument/2006/relationships/image" Target="../media/image832.jpeg"/><Relationship Id="rId3" Type="http://schemas.openxmlformats.org/officeDocument/2006/relationships/image" Target="../media/image16.jp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831.jpeg"/><Relationship Id="rId2" Type="http://schemas.openxmlformats.org/officeDocument/2006/relationships/image" Target="../media/image27.png"/><Relationship Id="rId16" Type="http://schemas.openxmlformats.org/officeDocument/2006/relationships/image" Target="../media/image830.jpeg"/><Relationship Id="rId20" Type="http://schemas.openxmlformats.org/officeDocument/2006/relationships/image" Target="../media/image834.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53.png"/><Relationship Id="rId5" Type="http://schemas.openxmlformats.org/officeDocument/2006/relationships/image" Target="../media/image28.jpg"/><Relationship Id="rId15" Type="http://schemas.openxmlformats.org/officeDocument/2006/relationships/image" Target="../media/image663.jpg"/><Relationship Id="rId10" Type="http://schemas.openxmlformats.org/officeDocument/2006/relationships/image" Target="../media/image197.png"/><Relationship Id="rId19" Type="http://schemas.openxmlformats.org/officeDocument/2006/relationships/image" Target="../media/image833.jpeg"/><Relationship Id="rId4" Type="http://schemas.openxmlformats.org/officeDocument/2006/relationships/hyperlink" Target="http://www.trendhunter.com/id/255801" TargetMode="External"/><Relationship Id="rId9" Type="http://schemas.openxmlformats.org/officeDocument/2006/relationships/image" Target="../media/image382.png"/><Relationship Id="rId14" Type="http://schemas.openxmlformats.org/officeDocument/2006/relationships/image" Target="../media/image742.jpg"/></Relationships>
</file>

<file path=ppt/slides/_rels/slide9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jpg"/><Relationship Id="rId18" Type="http://schemas.openxmlformats.org/officeDocument/2006/relationships/image" Target="../media/image837.jpeg"/><Relationship Id="rId3" Type="http://schemas.openxmlformats.org/officeDocument/2006/relationships/image" Target="../media/image16.jpg"/><Relationship Id="rId21" Type="http://schemas.openxmlformats.org/officeDocument/2006/relationships/image" Target="../media/image840.jpeg"/><Relationship Id="rId7" Type="http://schemas.openxmlformats.org/officeDocument/2006/relationships/image" Target="../media/image30.png"/><Relationship Id="rId12" Type="http://schemas.openxmlformats.org/officeDocument/2006/relationships/hyperlink" Target="http://www.trendhunter.com/trendreports" TargetMode="External"/><Relationship Id="rId17" Type="http://schemas.openxmlformats.org/officeDocument/2006/relationships/image" Target="../media/image836.jpeg"/><Relationship Id="rId25" Type="http://schemas.openxmlformats.org/officeDocument/2006/relationships/image" Target="../media/image844.jpeg"/><Relationship Id="rId2" Type="http://schemas.openxmlformats.org/officeDocument/2006/relationships/image" Target="../media/image296.png"/><Relationship Id="rId16" Type="http://schemas.openxmlformats.org/officeDocument/2006/relationships/image" Target="../media/image835.jpeg"/><Relationship Id="rId20" Type="http://schemas.openxmlformats.org/officeDocument/2006/relationships/image" Target="../media/image839.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5.png"/><Relationship Id="rId24" Type="http://schemas.openxmlformats.org/officeDocument/2006/relationships/image" Target="../media/image843.jpeg"/><Relationship Id="rId5" Type="http://schemas.openxmlformats.org/officeDocument/2006/relationships/image" Target="../media/image28.jpg"/><Relationship Id="rId15" Type="http://schemas.openxmlformats.org/officeDocument/2006/relationships/image" Target="../media/image70.jpg"/><Relationship Id="rId23" Type="http://schemas.openxmlformats.org/officeDocument/2006/relationships/image" Target="../media/image842.jpeg"/><Relationship Id="rId10" Type="http://schemas.openxmlformats.org/officeDocument/2006/relationships/image" Target="../media/image774.png"/><Relationship Id="rId19" Type="http://schemas.openxmlformats.org/officeDocument/2006/relationships/image" Target="../media/image838.jpeg"/><Relationship Id="rId4" Type="http://schemas.openxmlformats.org/officeDocument/2006/relationships/hyperlink" Target="http://www.trendhunter.com/id/253176" TargetMode="External"/><Relationship Id="rId9" Type="http://schemas.openxmlformats.org/officeDocument/2006/relationships/image" Target="../media/image54.png"/><Relationship Id="rId14" Type="http://schemas.openxmlformats.org/officeDocument/2006/relationships/image" Target="../media/image198.jpg"/><Relationship Id="rId22" Type="http://schemas.openxmlformats.org/officeDocument/2006/relationships/image" Target="../media/image8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idebar image" descr="sidebar image"/>
          <p:cNvPicPr>
            <a:picLocks noChangeAspect="1"/>
          </p:cNvPicPr>
          <p:nvPr/>
        </p:nvPicPr>
        <p:blipFill>
          <a:blip r:embed="rId2"/>
          <a:stretch>
            <a:fillRect/>
          </a:stretch>
        </p:blipFill>
        <p:spPr>
          <a:xfrm>
            <a:off x="0" y="0"/>
            <a:ext cx="9144000" cy="6858000"/>
          </a:xfrm>
          <a:prstGeom prst="rect">
            <a:avLst/>
          </a:prstGeom>
        </p:spPr>
      </p:pic>
      <p:pic>
        <p:nvPicPr>
          <p:cNvPr id="2" name="TH Pro logo" descr="TH Pro logo"/>
          <p:cNvPicPr>
            <a:picLocks noChangeAspect="1"/>
          </p:cNvPicPr>
          <p:nvPr/>
        </p:nvPicPr>
        <p:blipFill>
          <a:blip r:embed="rId3"/>
          <a:stretch>
            <a:fillRect/>
          </a:stretch>
        </p:blipFill>
        <p:spPr>
          <a:xfrm>
            <a:off x="5238750" y="142875"/>
            <a:ext cx="3810000" cy="933450"/>
          </a:xfrm>
          <a:prstGeom prst="rect">
            <a:avLst/>
          </a:prstGeom>
        </p:spPr>
      </p:pic>
      <p:sp>
        <p:nvSpPr>
          <p:cNvPr id="3" name="TextBox 2"/>
          <p:cNvSpPr txBox="1"/>
          <p:nvPr/>
        </p:nvSpPr>
        <p:spPr>
          <a:xfrm>
            <a:off x="190500" y="1381125"/>
            <a:ext cx="8572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0" b="1" i="0" u="none" strike="noStrike">
                <a:solidFill>
                  <a:srgbClr val="FFFFFF"/>
                </a:solidFill>
                <a:latin typeface="Arial"/>
              </a:rPr>
              <a:t>Wearable Tech</a:t>
            </a:r>
          </a:p>
        </p:txBody>
      </p:sp>
      <p:sp>
        <p:nvSpPr>
          <p:cNvPr id="4" name="TextBox 3"/>
          <p:cNvSpPr txBox="1"/>
          <p:nvPr/>
        </p:nvSpPr>
        <p:spPr>
          <a:xfrm>
            <a:off x="238125" y="2571750"/>
            <a:ext cx="8096250" cy="571500"/>
          </a:xfrm>
          <a:prstGeom prst="rect">
            <a:avLst/>
          </a:prstGeom>
        </p:spPr>
        <p:txBody>
          <a:bodyPr vertOverflow="overflow" horzOverflow="overflow" wrap="square" lIns="91440" tIns="45720" rIns="91440" bIns="45720" numCol="1" rtlCol="0">
            <a:spAutoFit/>
          </a:bodyPr>
          <a:lstStyle/>
          <a:p>
            <a:pPr marL="0" marR="0" lvl="0" indent="0" algn="l" fontAlgn="base"/>
            <a:r>
              <a:rPr sz="4500" b="1" i="0" u="none" strike="noStrike">
                <a:solidFill>
                  <a:srgbClr val="FFFFFF"/>
                </a:solidFill>
                <a:latin typeface="Arial"/>
              </a:rPr>
              <a:t>Sample Report</a:t>
            </a:r>
          </a:p>
        </p:txBody>
      </p:sp>
      <p:sp>
        <p:nvSpPr>
          <p:cNvPr id="5" name="TextBox 4"/>
          <p:cNvSpPr txBox="1"/>
          <p:nvPr/>
        </p:nvSpPr>
        <p:spPr>
          <a:xfrm>
            <a:off x="142875" y="6048375"/>
            <a:ext cx="8905875" cy="1143000"/>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Nov 25, 2014 - Copyright © Trend Hunter Inc.  This report is for your immediate team’s use only. Please do not distribute, publish or present outside your team. Brought to you by Trend Hunter, the world's most popular, largest trend network, fueled by more than 100,000 contributors and a billion views of data.   We help creative innovators like you Find Better Ideas, Faster™</a:t>
            </a:r>
          </a:p>
        </p:txBody>
      </p:sp>
      <p:pic>
        <p:nvPicPr>
          <p:cNvPr id="6" name="Image" descr="Image">
            <a:hlinkClick r:id="rId4" tooltip="Go to trend"/>
          </p:cNvPr>
          <p:cNvPicPr>
            <a:picLocks noChangeAspect="1"/>
          </p:cNvPicPr>
          <p:nvPr/>
        </p:nvPicPr>
        <p:blipFill>
          <a:blip r:embed="rId5"/>
          <a:stretch>
            <a:fillRect/>
          </a:stretch>
        </p:blipFill>
        <p:spPr>
          <a:xfrm>
            <a:off x="0" y="3524250"/>
            <a:ext cx="2286000" cy="1495425"/>
          </a:xfrm>
          <a:prstGeom prst="rect">
            <a:avLst/>
          </a:prstGeom>
        </p:spPr>
      </p:pic>
      <p:sp>
        <p:nvSpPr>
          <p:cNvPr id="7" name="TextBox 6"/>
          <p:cNvSpPr txBox="1"/>
          <p:nvPr/>
        </p:nvSpPr>
        <p:spPr>
          <a:xfrm>
            <a:off x="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Specialized Spectacle</a:t>
            </a:r>
          </a:p>
        </p:txBody>
      </p:sp>
      <p:pic>
        <p:nvPicPr>
          <p:cNvPr id="8" name="Image" descr="Image">
            <a:hlinkClick r:id="rId6" tooltip="Go to trend"/>
          </p:cNvPr>
          <p:cNvPicPr>
            <a:picLocks noChangeAspect="1"/>
          </p:cNvPicPr>
          <p:nvPr/>
        </p:nvPicPr>
        <p:blipFill>
          <a:blip r:embed="rId7"/>
          <a:stretch>
            <a:fillRect/>
          </a:stretch>
        </p:blipFill>
        <p:spPr>
          <a:xfrm>
            <a:off x="2286000" y="3524250"/>
            <a:ext cx="2286000" cy="1495425"/>
          </a:xfrm>
          <a:prstGeom prst="rect">
            <a:avLst/>
          </a:prstGeom>
        </p:spPr>
      </p:pic>
      <p:sp>
        <p:nvSpPr>
          <p:cNvPr id="9" name="TextBox 8"/>
          <p:cNvSpPr txBox="1"/>
          <p:nvPr/>
        </p:nvSpPr>
        <p:spPr>
          <a:xfrm>
            <a:off x="2286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Wearable Payment</a:t>
            </a:r>
          </a:p>
        </p:txBody>
      </p:sp>
      <p:pic>
        <p:nvPicPr>
          <p:cNvPr id="10" name="Image" descr="Image">
            <a:hlinkClick r:id="rId8" tooltip="Go to trend"/>
          </p:cNvPr>
          <p:cNvPicPr>
            <a:picLocks noChangeAspect="1"/>
          </p:cNvPicPr>
          <p:nvPr/>
        </p:nvPicPr>
        <p:blipFill>
          <a:blip r:embed="rId9"/>
          <a:stretch>
            <a:fillRect/>
          </a:stretch>
        </p:blipFill>
        <p:spPr>
          <a:xfrm>
            <a:off x="4572000" y="3524250"/>
            <a:ext cx="2286000" cy="1495425"/>
          </a:xfrm>
          <a:prstGeom prst="rect">
            <a:avLst/>
          </a:prstGeom>
        </p:spPr>
      </p:pic>
      <p:sp>
        <p:nvSpPr>
          <p:cNvPr id="11" name="TextBox 10"/>
          <p:cNvSpPr txBox="1"/>
          <p:nvPr/>
        </p:nvSpPr>
        <p:spPr>
          <a:xfrm>
            <a:off x="4572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Dual-Purpose Capture</a:t>
            </a:r>
          </a:p>
        </p:txBody>
      </p:sp>
      <p:pic>
        <p:nvPicPr>
          <p:cNvPr id="12" name="Image" descr="Image">
            <a:hlinkClick r:id="rId10" tooltip="Go to trend"/>
          </p:cNvPr>
          <p:cNvPicPr>
            <a:picLocks noChangeAspect="1"/>
          </p:cNvPicPr>
          <p:nvPr/>
        </p:nvPicPr>
        <p:blipFill>
          <a:blip r:embed="rId11"/>
          <a:stretch>
            <a:fillRect/>
          </a:stretch>
        </p:blipFill>
        <p:spPr>
          <a:xfrm>
            <a:off x="6858000" y="3524250"/>
            <a:ext cx="2286000" cy="1504950"/>
          </a:xfrm>
          <a:prstGeom prst="rect">
            <a:avLst/>
          </a:prstGeom>
        </p:spPr>
      </p:pic>
      <p:sp>
        <p:nvSpPr>
          <p:cNvPr id="13" name="TextBox 12"/>
          <p:cNvSpPr txBox="1"/>
          <p:nvPr/>
        </p:nvSpPr>
        <p:spPr>
          <a:xfrm>
            <a:off x="6858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Personal Purification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9" descr="Image9"/>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Wearable Banking Apps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Wallaby's Mobile Wallet App is Developed For the Samsung Gear 2 Smartwatch</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Rather than being developed for your smartphone, this mobile wallet app was created by Wallaby for your smartwatch. The mobile payments company already have wearable applications for Pebble and Google Glass and can now add the Samsung Gear 2 Smartwatch to their list. 
Wallaby's objective is to help users pick the best credit card for their transactions so customers can save money and optimize their rewards. In this vain, they designed this mobile wallet app to see their credit card balances, limits and usages to get suggestions based on the store they're in. 
Appealing to early adaptors, Wallaby endeavors to create apps people want to use. The app is also powered by the Linux-based Tizen operating system.
By: Alyson Wyers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http://www.trendhunter.com/id/252945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381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476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Interconnected Smartphone Jewelry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Bluetooth Smart Jewelry by CSR Makes Technology Feminine</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England-based tech company CSR came up with an innovative way to get women more familiar with Bluetooth-based technology with a line of Bluetooth Smart jewelry. This tech-savvy collection of necklaces connects to the wearer's smartphone to create a stylish piece of wearable mobile jewelry. 
The Bluetooth Smart jewelry line features a variety of interconnected mobile necklaces that the wearer can program to work in conjunction with their smartphone. Each necklace features an elegant oblong silver pendant. The wearer has the ability to customize the brightness and color of a small charm on the pendant to match their outfit. While the necklace looks incredibly fashionable, it also has the ability to alert the wearer when they receive notifications from text messages or calls. The sleek design of this necklaces makes it both a stylish and functional piece of jewelry to wear.
By: Misel Saban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http://www.trendhunter.com/id/252289</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762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0" descr="Image10"/>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1" descr="Image1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2" descr="Image12"/>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3" descr="Image13"/>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4" descr="Image14"/>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5" descr="Image15"/>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6" descr="Image16"/>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7" descr="Image17"/>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5750" y="95250"/>
            <a:ext cx="7620000" cy="571500"/>
          </a:xfrm>
          <a:prstGeom prst="rect">
            <a:avLst/>
          </a:prstGeom>
        </p:spPr>
        <p:txBody>
          <a:bodyPr vertOverflow="overflow" horzOverflow="overflow" wrap="square" lIns="91440" tIns="45720" rIns="91440" bIns="45720" numCol="1" rtlCol="0">
            <a:spAutoFit/>
          </a:bodyPr>
          <a:lstStyle/>
          <a:p>
            <a:pPr marL="0" marR="0" lvl="0" indent="0" algn="l" fontAlgn="base"/>
            <a:r>
              <a:rPr sz="3500" b="1" i="0" u="none" strike="noStrike">
                <a:solidFill>
                  <a:srgbClr val="FF0000"/>
                </a:solidFill>
                <a:latin typeface="Arial"/>
              </a:rPr>
              <a:t>Highlights</a:t>
            </a:r>
          </a:p>
        </p:txBody>
      </p:sp>
      <p:sp>
        <p:nvSpPr>
          <p:cNvPr id="2" name="TextBox 1"/>
          <p:cNvSpPr txBox="1"/>
          <p:nvPr/>
        </p:nvSpPr>
        <p:spPr>
          <a:xfrm>
            <a:off x="333375" y="904875"/>
            <a:ext cx="7620000" cy="571500"/>
          </a:xfrm>
          <a:prstGeom prst="rect">
            <a:avLst/>
          </a:prstGeom>
        </p:spPr>
        <p:txBody>
          <a:bodyPr vertOverflow="overflow" horzOverflow="overflow" wrap="square" lIns="91440" tIns="45720" rIns="91440" bIns="45720" numCol="1" rtlCol="0">
            <a:spAutoFit/>
          </a:bodyPr>
          <a:lstStyle/>
          <a:p>
            <a:pPr marL="0" marR="0" lvl="0" indent="0" algn="l" fontAlgn="base"/>
            <a:r>
              <a:rPr sz="2500" b="1" i="0" u="none" strike="noStrike">
                <a:solidFill>
                  <a:srgbClr val="000000"/>
                </a:solidFill>
                <a:latin typeface="Arial"/>
              </a:rPr>
              <a:t>Featured PRO Trends</a:t>
            </a:r>
          </a:p>
        </p:txBody>
      </p:sp>
      <p:pic>
        <p:nvPicPr>
          <p:cNvPr id="3"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4"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5" name="TextBox 4">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6" name="Image" descr="Image">
            <a:hlinkClick r:id="rId5" tooltip="Go to trend"/>
          </p:cNvPr>
          <p:cNvPicPr>
            <a:picLocks noChangeAspect="1"/>
          </p:cNvPicPr>
          <p:nvPr/>
        </p:nvPicPr>
        <p:blipFill>
          <a:blip r:embed="rId6"/>
          <a:stretch>
            <a:fillRect/>
          </a:stretch>
        </p:blipFill>
        <p:spPr>
          <a:xfrm>
            <a:off x="428625" y="1428750"/>
            <a:ext cx="1285875" cy="847725"/>
          </a:xfrm>
          <a:prstGeom prst="rect">
            <a:avLst/>
          </a:prstGeom>
        </p:spPr>
      </p:pic>
      <p:sp>
        <p:nvSpPr>
          <p:cNvPr id="7" name="TextBox 6"/>
          <p:cNvSpPr txBox="1"/>
          <p:nvPr/>
        </p:nvSpPr>
        <p:spPr>
          <a:xfrm>
            <a:off x="1809750" y="1428750"/>
            <a:ext cx="76200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Connected Couture</a:t>
            </a:r>
          </a:p>
        </p:txBody>
      </p:sp>
      <p:sp>
        <p:nvSpPr>
          <p:cNvPr id="8" name="TextBox 7"/>
          <p:cNvSpPr txBox="1"/>
          <p:nvPr/>
        </p:nvSpPr>
        <p:spPr>
          <a:xfrm>
            <a:off x="1809750" y="1809750"/>
            <a:ext cx="7620000" cy="28575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High-end fashion designers merge status symbols with technological integration</a:t>
            </a:r>
          </a:p>
        </p:txBody>
      </p:sp>
      <p:pic>
        <p:nvPicPr>
          <p:cNvPr id="9" name="Image" descr="Image">
            <a:hlinkClick r:id="rId7" tooltip="Go to trend"/>
          </p:cNvPr>
          <p:cNvPicPr>
            <a:picLocks noChangeAspect="1"/>
          </p:cNvPicPr>
          <p:nvPr/>
        </p:nvPicPr>
        <p:blipFill>
          <a:blip r:embed="rId8"/>
          <a:stretch>
            <a:fillRect/>
          </a:stretch>
        </p:blipFill>
        <p:spPr>
          <a:xfrm>
            <a:off x="428625" y="2495550"/>
            <a:ext cx="1285875" cy="847725"/>
          </a:xfrm>
          <a:prstGeom prst="rect">
            <a:avLst/>
          </a:prstGeom>
        </p:spPr>
      </p:pic>
      <p:sp>
        <p:nvSpPr>
          <p:cNvPr id="10" name="TextBox 9"/>
          <p:cNvSpPr txBox="1"/>
          <p:nvPr/>
        </p:nvSpPr>
        <p:spPr>
          <a:xfrm>
            <a:off x="1809750" y="2495550"/>
            <a:ext cx="76200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Wearable Payment</a:t>
            </a:r>
          </a:p>
        </p:txBody>
      </p:sp>
      <p:sp>
        <p:nvSpPr>
          <p:cNvPr id="11" name="TextBox 10"/>
          <p:cNvSpPr txBox="1"/>
          <p:nvPr/>
        </p:nvSpPr>
        <p:spPr>
          <a:xfrm>
            <a:off x="1809750" y="2876550"/>
            <a:ext cx="7620000" cy="28575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Methods of purchase are being integrated into fashion pieces for convenience</a:t>
            </a:r>
          </a:p>
        </p:txBody>
      </p:sp>
      <p:pic>
        <p:nvPicPr>
          <p:cNvPr id="12" name="Image" descr="Image">
            <a:hlinkClick r:id="rId9" tooltip="Go to trend"/>
          </p:cNvPr>
          <p:cNvPicPr>
            <a:picLocks noChangeAspect="1"/>
          </p:cNvPicPr>
          <p:nvPr/>
        </p:nvPicPr>
        <p:blipFill>
          <a:blip r:embed="rId10"/>
          <a:stretch>
            <a:fillRect/>
          </a:stretch>
        </p:blipFill>
        <p:spPr>
          <a:xfrm>
            <a:off x="428625" y="3562350"/>
            <a:ext cx="1285875" cy="847725"/>
          </a:xfrm>
          <a:prstGeom prst="rect">
            <a:avLst/>
          </a:prstGeom>
        </p:spPr>
      </p:pic>
      <p:sp>
        <p:nvSpPr>
          <p:cNvPr id="13" name="TextBox 12"/>
          <p:cNvSpPr txBox="1"/>
          <p:nvPr/>
        </p:nvSpPr>
        <p:spPr>
          <a:xfrm>
            <a:off x="1809750" y="3562350"/>
            <a:ext cx="76200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Dual-Purpose Capture</a:t>
            </a:r>
          </a:p>
        </p:txBody>
      </p:sp>
      <p:sp>
        <p:nvSpPr>
          <p:cNvPr id="14" name="TextBox 13"/>
          <p:cNvSpPr txBox="1"/>
          <p:nvPr/>
        </p:nvSpPr>
        <p:spPr>
          <a:xfrm>
            <a:off x="1809750" y="3943350"/>
            <a:ext cx="7620000" cy="28575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Integrated camera devices offer a more pragmatic method of day-to-day usage</a:t>
            </a:r>
          </a:p>
        </p:txBody>
      </p:sp>
      <p:pic>
        <p:nvPicPr>
          <p:cNvPr id="15" name="Image" descr="Image">
            <a:hlinkClick r:id="rId11" tooltip="Go to trend"/>
          </p:cNvPr>
          <p:cNvPicPr>
            <a:picLocks noChangeAspect="1"/>
          </p:cNvPicPr>
          <p:nvPr/>
        </p:nvPicPr>
        <p:blipFill>
          <a:blip r:embed="rId12"/>
          <a:stretch>
            <a:fillRect/>
          </a:stretch>
        </p:blipFill>
        <p:spPr>
          <a:xfrm>
            <a:off x="428625" y="4629150"/>
            <a:ext cx="1285875" cy="847725"/>
          </a:xfrm>
          <a:prstGeom prst="rect">
            <a:avLst/>
          </a:prstGeom>
        </p:spPr>
      </p:pic>
      <p:sp>
        <p:nvSpPr>
          <p:cNvPr id="16" name="TextBox 15"/>
          <p:cNvSpPr txBox="1"/>
          <p:nvPr/>
        </p:nvSpPr>
        <p:spPr>
          <a:xfrm>
            <a:off x="1809750" y="4629150"/>
            <a:ext cx="76200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Anti-Signal Accessory</a:t>
            </a:r>
          </a:p>
        </p:txBody>
      </p:sp>
      <p:sp>
        <p:nvSpPr>
          <p:cNvPr id="17" name="TextBox 16"/>
          <p:cNvSpPr txBox="1"/>
          <p:nvPr/>
        </p:nvSpPr>
        <p:spPr>
          <a:xfrm>
            <a:off x="1809750" y="5010150"/>
            <a:ext cx="7620000" cy="28575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Consumers turn to signal-blocking tech accessories to occasionally detach</a:t>
            </a:r>
          </a:p>
        </p:txBody>
      </p:sp>
      <p:pic>
        <p:nvPicPr>
          <p:cNvPr id="18" name="Image" descr="Image">
            <a:hlinkClick r:id="rId13" tooltip="Go to trend"/>
          </p:cNvPr>
          <p:cNvPicPr>
            <a:picLocks noChangeAspect="1"/>
          </p:cNvPicPr>
          <p:nvPr/>
        </p:nvPicPr>
        <p:blipFill>
          <a:blip r:embed="rId14"/>
          <a:stretch>
            <a:fillRect/>
          </a:stretch>
        </p:blipFill>
        <p:spPr>
          <a:xfrm>
            <a:off x="428625" y="5695950"/>
            <a:ext cx="1285875" cy="847725"/>
          </a:xfrm>
          <a:prstGeom prst="rect">
            <a:avLst/>
          </a:prstGeom>
        </p:spPr>
      </p:pic>
      <p:sp>
        <p:nvSpPr>
          <p:cNvPr id="19" name="TextBox 18"/>
          <p:cNvSpPr txBox="1"/>
          <p:nvPr/>
        </p:nvSpPr>
        <p:spPr>
          <a:xfrm>
            <a:off x="1809750" y="5695950"/>
            <a:ext cx="76200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Liberating Tech</a:t>
            </a:r>
          </a:p>
        </p:txBody>
      </p:sp>
      <p:sp>
        <p:nvSpPr>
          <p:cNvPr id="20" name="TextBox 19"/>
          <p:cNvSpPr txBox="1"/>
          <p:nvPr/>
        </p:nvSpPr>
        <p:spPr>
          <a:xfrm>
            <a:off x="1809750" y="6076950"/>
            <a:ext cx="7620000" cy="28575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Handsfree gadgets serve a growing consumer need for easy accessibility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85750" y="95250"/>
            <a:ext cx="7620000" cy="571500"/>
          </a:xfrm>
          <a:prstGeom prst="rect">
            <a:avLst/>
          </a:prstGeom>
        </p:spPr>
        <p:txBody>
          <a:bodyPr vertOverflow="overflow" horzOverflow="overflow" wrap="square" lIns="91440" tIns="45720" rIns="91440" bIns="45720" numCol="1" rtlCol="0">
            <a:spAutoFit/>
          </a:bodyPr>
          <a:lstStyle/>
          <a:p>
            <a:pPr marL="0" marR="0" lvl="0" indent="0" algn="l" fontAlgn="base"/>
            <a:r>
              <a:rPr sz="3500" b="1" i="0" u="none" strike="noStrike">
                <a:solidFill>
                  <a:srgbClr val="FF0000"/>
                </a:solidFill>
                <a:latin typeface="Arial"/>
              </a:rPr>
              <a:t>Highlights</a:t>
            </a:r>
          </a:p>
        </p:txBody>
      </p:sp>
      <p:pic>
        <p:nvPicPr>
          <p:cNvPr id="2"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3"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5" name="TextBox 4"/>
          <p:cNvSpPr txBox="1"/>
          <p:nvPr/>
        </p:nvSpPr>
        <p:spPr>
          <a:xfrm>
            <a:off x="333375" y="714375"/>
            <a:ext cx="7620000" cy="571500"/>
          </a:xfrm>
          <a:prstGeom prst="rect">
            <a:avLst/>
          </a:prstGeom>
        </p:spPr>
        <p:txBody>
          <a:bodyPr vertOverflow="overflow" horzOverflow="overflow" wrap="square" lIns="91440" tIns="45720" rIns="91440" bIns="45720" numCol="1" rtlCol="0">
            <a:spAutoFit/>
          </a:bodyPr>
          <a:lstStyle/>
          <a:p>
            <a:pPr marL="0" marR="0" lvl="0" indent="0" algn="l" fontAlgn="base"/>
            <a:r>
              <a:rPr sz="2500" b="1" i="0" u="none" strike="noStrike">
                <a:solidFill>
                  <a:srgbClr val="000000"/>
                </a:solidFill>
                <a:latin typeface="Arial"/>
              </a:rPr>
              <a:t>Featured Clusters</a:t>
            </a:r>
          </a:p>
        </p:txBody>
      </p:sp>
      <p:pic>
        <p:nvPicPr>
          <p:cNvPr id="6" name="Image" descr="Image">
            <a:hlinkClick r:id="rId5" tooltip="Go to trend"/>
          </p:cNvPr>
          <p:cNvPicPr>
            <a:picLocks noChangeAspect="1"/>
          </p:cNvPicPr>
          <p:nvPr/>
        </p:nvPicPr>
        <p:blipFill>
          <a:blip r:embed="rId6"/>
          <a:stretch>
            <a:fillRect/>
          </a:stretch>
        </p:blipFill>
        <p:spPr>
          <a:xfrm>
            <a:off x="428625" y="1190625"/>
            <a:ext cx="1143000" cy="752475"/>
          </a:xfrm>
          <a:prstGeom prst="rect">
            <a:avLst/>
          </a:prstGeom>
        </p:spPr>
      </p:pic>
      <p:sp>
        <p:nvSpPr>
          <p:cNvPr id="7" name="TextBox 6"/>
          <p:cNvSpPr txBox="1"/>
          <p:nvPr/>
        </p:nvSpPr>
        <p:spPr>
          <a:xfrm>
            <a:off x="1619250" y="1190625"/>
            <a:ext cx="76200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10 Wearable Payment Devices</a:t>
            </a:r>
          </a:p>
        </p:txBody>
      </p:sp>
      <p:sp>
        <p:nvSpPr>
          <p:cNvPr id="8" name="TextBox 7"/>
          <p:cNvSpPr txBox="1"/>
          <p:nvPr/>
        </p:nvSpPr>
        <p:spPr>
          <a:xfrm>
            <a:off x="1619250" y="1571625"/>
            <a:ext cx="7620000" cy="28575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From Digital Payment Jewelry to Credit Card Timepieces</a:t>
            </a:r>
          </a:p>
        </p:txBody>
      </p:sp>
      <p:pic>
        <p:nvPicPr>
          <p:cNvPr id="9" name="Image" descr="Image">
            <a:hlinkClick r:id="rId7" tooltip="Go to trend"/>
          </p:cNvPr>
          <p:cNvPicPr>
            <a:picLocks noChangeAspect="1"/>
          </p:cNvPicPr>
          <p:nvPr/>
        </p:nvPicPr>
        <p:blipFill>
          <a:blip r:embed="rId8"/>
          <a:stretch>
            <a:fillRect/>
          </a:stretch>
        </p:blipFill>
        <p:spPr>
          <a:xfrm>
            <a:off x="428625" y="2000250"/>
            <a:ext cx="1143000" cy="752475"/>
          </a:xfrm>
          <a:prstGeom prst="rect">
            <a:avLst/>
          </a:prstGeom>
        </p:spPr>
      </p:pic>
      <p:sp>
        <p:nvSpPr>
          <p:cNvPr id="10" name="TextBox 9"/>
          <p:cNvSpPr txBox="1"/>
          <p:nvPr/>
        </p:nvSpPr>
        <p:spPr>
          <a:xfrm>
            <a:off x="1619250" y="2000250"/>
            <a:ext cx="76200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57 Sensational Smartwatch Designs</a:t>
            </a:r>
          </a:p>
        </p:txBody>
      </p:sp>
      <p:sp>
        <p:nvSpPr>
          <p:cNvPr id="11" name="TextBox 10"/>
          <p:cNvSpPr txBox="1"/>
          <p:nvPr/>
        </p:nvSpPr>
        <p:spPr>
          <a:xfrm>
            <a:off x="1619250" y="2381250"/>
            <a:ext cx="7620000" cy="28575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From the New Apple Watches to Acupuncture-Inspired Wrist Bands</a:t>
            </a:r>
          </a:p>
        </p:txBody>
      </p:sp>
      <p:pic>
        <p:nvPicPr>
          <p:cNvPr id="12" name="Image" descr="Image">
            <a:hlinkClick r:id="rId9" tooltip="Go to trend"/>
          </p:cNvPr>
          <p:cNvPicPr>
            <a:picLocks noChangeAspect="1"/>
          </p:cNvPicPr>
          <p:nvPr/>
        </p:nvPicPr>
        <p:blipFill>
          <a:blip r:embed="rId10"/>
          <a:stretch>
            <a:fillRect/>
          </a:stretch>
        </p:blipFill>
        <p:spPr>
          <a:xfrm>
            <a:off x="428625" y="2809875"/>
            <a:ext cx="1143000" cy="752475"/>
          </a:xfrm>
          <a:prstGeom prst="rect">
            <a:avLst/>
          </a:prstGeom>
        </p:spPr>
      </p:pic>
      <p:sp>
        <p:nvSpPr>
          <p:cNvPr id="13" name="TextBox 12"/>
          <p:cNvSpPr txBox="1"/>
          <p:nvPr/>
        </p:nvSpPr>
        <p:spPr>
          <a:xfrm>
            <a:off x="1619250" y="2809875"/>
            <a:ext cx="76200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56 Wearable Health Monitors</a:t>
            </a:r>
          </a:p>
        </p:txBody>
      </p:sp>
      <p:sp>
        <p:nvSpPr>
          <p:cNvPr id="14" name="TextBox 13"/>
          <p:cNvSpPr txBox="1"/>
          <p:nvPr/>
        </p:nvSpPr>
        <p:spPr>
          <a:xfrm>
            <a:off x="1619250" y="3190875"/>
            <a:ext cx="7620000" cy="28575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From Ear-Fitted Health Trackers to Intuitive Fitness Trackers</a:t>
            </a:r>
          </a:p>
        </p:txBody>
      </p:sp>
      <p:sp>
        <p:nvSpPr>
          <p:cNvPr id="15" name="TextBox 14"/>
          <p:cNvSpPr txBox="1"/>
          <p:nvPr/>
        </p:nvSpPr>
        <p:spPr>
          <a:xfrm>
            <a:off x="333375" y="3714750"/>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500" b="1" i="0" u="none" strike="noStrike">
                <a:solidFill>
                  <a:srgbClr val="000000"/>
                </a:solidFill>
                <a:latin typeface="Arial"/>
              </a:rPr>
              <a:t>Featured Examples</a:t>
            </a:r>
          </a:p>
        </p:txBody>
      </p:sp>
      <p:pic>
        <p:nvPicPr>
          <p:cNvPr id="16" name="Image" descr="Image">
            <a:hlinkClick r:id="rId11" tooltip="Go to trend"/>
          </p:cNvPr>
          <p:cNvPicPr>
            <a:picLocks noChangeAspect="1"/>
          </p:cNvPicPr>
          <p:nvPr/>
        </p:nvPicPr>
        <p:blipFill>
          <a:blip r:embed="rId12"/>
          <a:stretch>
            <a:fillRect/>
          </a:stretch>
        </p:blipFill>
        <p:spPr>
          <a:xfrm>
            <a:off x="428625" y="4191000"/>
            <a:ext cx="1143000" cy="752475"/>
          </a:xfrm>
          <a:prstGeom prst="rect">
            <a:avLst/>
          </a:prstGeom>
        </p:spPr>
      </p:pic>
      <p:sp>
        <p:nvSpPr>
          <p:cNvPr id="17" name="TextBox 16"/>
          <p:cNvSpPr txBox="1"/>
          <p:nvPr/>
        </p:nvSpPr>
        <p:spPr>
          <a:xfrm>
            <a:off x="1619250" y="4191000"/>
            <a:ext cx="66675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Text Messaging Hoodies</a:t>
            </a:r>
          </a:p>
        </p:txBody>
      </p:sp>
      <p:sp>
        <p:nvSpPr>
          <p:cNvPr id="18" name="TextBox 17"/>
          <p:cNvSpPr txBox="1"/>
          <p:nvPr/>
        </p:nvSpPr>
        <p:spPr>
          <a:xfrm>
            <a:off x="1619250" y="4572000"/>
            <a:ext cx="6667500" cy="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The Smart Hoodie Sends SMS Messages Based on Gestures</a:t>
            </a:r>
          </a:p>
        </p:txBody>
      </p:sp>
      <p:pic>
        <p:nvPicPr>
          <p:cNvPr id="19" name="Image" descr="Image">
            <a:hlinkClick r:id="rId13" tooltip="Go to trend"/>
          </p:cNvPr>
          <p:cNvPicPr>
            <a:picLocks noChangeAspect="1"/>
          </p:cNvPicPr>
          <p:nvPr/>
        </p:nvPicPr>
        <p:blipFill>
          <a:blip r:embed="rId14"/>
          <a:stretch>
            <a:fillRect/>
          </a:stretch>
        </p:blipFill>
        <p:spPr>
          <a:xfrm>
            <a:off x="428625" y="5000625"/>
            <a:ext cx="1143000" cy="752475"/>
          </a:xfrm>
          <a:prstGeom prst="rect">
            <a:avLst/>
          </a:prstGeom>
        </p:spPr>
      </p:pic>
      <p:sp>
        <p:nvSpPr>
          <p:cNvPr id="20" name="TextBox 19"/>
          <p:cNvSpPr txBox="1"/>
          <p:nvPr/>
        </p:nvSpPr>
        <p:spPr>
          <a:xfrm>
            <a:off x="1619250" y="5000625"/>
            <a:ext cx="66675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Wearable Camera Filters</a:t>
            </a:r>
          </a:p>
        </p:txBody>
      </p:sp>
      <p:sp>
        <p:nvSpPr>
          <p:cNvPr id="21" name="TextBox 20"/>
          <p:cNvSpPr txBox="1"/>
          <p:nvPr/>
        </p:nvSpPr>
        <p:spPr>
          <a:xfrm>
            <a:off x="1619250" y="5381625"/>
            <a:ext cx="6667500" cy="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The JellySeries Allows You to Look Great Both On and Off Instagram</a:t>
            </a:r>
          </a:p>
        </p:txBody>
      </p:sp>
      <p:pic>
        <p:nvPicPr>
          <p:cNvPr id="22" name="Image" descr="Image">
            <a:hlinkClick r:id="rId15" tooltip="Go to trend"/>
          </p:cNvPr>
          <p:cNvPicPr>
            <a:picLocks noChangeAspect="1"/>
          </p:cNvPicPr>
          <p:nvPr/>
        </p:nvPicPr>
        <p:blipFill>
          <a:blip r:embed="rId16"/>
          <a:stretch>
            <a:fillRect/>
          </a:stretch>
        </p:blipFill>
        <p:spPr>
          <a:xfrm>
            <a:off x="428625" y="5810250"/>
            <a:ext cx="1143000" cy="752475"/>
          </a:xfrm>
          <a:prstGeom prst="rect">
            <a:avLst/>
          </a:prstGeom>
        </p:spPr>
      </p:pic>
      <p:sp>
        <p:nvSpPr>
          <p:cNvPr id="23" name="TextBox 22"/>
          <p:cNvSpPr txBox="1"/>
          <p:nvPr/>
        </p:nvSpPr>
        <p:spPr>
          <a:xfrm>
            <a:off x="1619250" y="5810250"/>
            <a:ext cx="6667500" cy="3810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666666"/>
                </a:solidFill>
                <a:latin typeface="Arial"/>
              </a:rPr>
              <a:t>Air-Filtering Onesies</a:t>
            </a:r>
          </a:p>
        </p:txBody>
      </p:sp>
      <p:sp>
        <p:nvSpPr>
          <p:cNvPr id="24" name="TextBox 23"/>
          <p:cNvSpPr txBox="1"/>
          <p:nvPr/>
        </p:nvSpPr>
        <p:spPr>
          <a:xfrm>
            <a:off x="1619250" y="6191250"/>
            <a:ext cx="6667500" cy="0"/>
          </a:xfrm>
          <a:prstGeom prst="rect">
            <a:avLst/>
          </a:prstGeom>
        </p:spPr>
        <p:txBody>
          <a:bodyPr vertOverflow="overflow" horzOverflow="overflow" wrap="square" lIns="91440" tIns="45720" rIns="91440" bIns="45720" numCol="1" rtlCol="0">
            <a:spAutoFit/>
          </a:bodyPr>
          <a:lstStyle/>
          <a:p>
            <a:pPr marL="0" marR="0" lvl="0" indent="0" algn="l" fontAlgn="base"/>
            <a:r>
              <a:rPr sz="1200" b="0" i="0" u="none" strike="noStrike">
                <a:solidFill>
                  <a:srgbClr val="000000"/>
                </a:solidFill>
                <a:latin typeface="Arial"/>
              </a:rPr>
              <a:t>The BB.Suit 0.2 is a High-Tech Purifying Garment That is Wearable Clean Air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1905000"/>
            <a:ext cx="8572500" cy="571500"/>
          </a:xfrm>
          <a:prstGeom prst="rect">
            <a:avLst/>
          </a:prstGeom>
        </p:spPr>
        <p:txBody>
          <a:bodyPr vertOverflow="overflow" horzOverflow="overflow" wrap="square" lIns="91440" tIns="45720" rIns="91440" bIns="45720" numCol="1" rtlCol="0">
            <a:spAutoFit/>
          </a:bodyPr>
          <a:lstStyle/>
          <a:p>
            <a:pPr marL="0" marR="0" lvl="0" indent="0" algn="l" fontAlgn="base"/>
            <a:r>
              <a:rPr sz="6000" b="1" i="0" u="none" strike="noStrike">
                <a:solidFill>
                  <a:srgbClr val="000000"/>
                </a:solidFill>
                <a:latin typeface="Arial"/>
              </a:rPr>
              <a:t>i. High-Level Patterns</a:t>
            </a: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5" name="TextBox 4"/>
          <p:cNvSpPr txBox="1"/>
          <p:nvPr/>
        </p:nvSpPr>
        <p:spPr>
          <a:xfrm>
            <a:off x="381000" y="3190875"/>
            <a:ext cx="809625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PRO Trends &amp; Examples</a:t>
            </a:r>
          </a:p>
        </p:txBody>
      </p:sp>
      <p:sp>
        <p:nvSpPr>
          <p:cNvPr id="6" name="TextBox 5"/>
          <p:cNvSpPr txBox="1"/>
          <p:nvPr/>
        </p:nvSpPr>
        <p:spPr>
          <a:xfrm>
            <a:off x="381000" y="4286250"/>
            <a:ext cx="8382000" cy="1143000"/>
          </a:xfrm>
          <a:prstGeom prst="rect">
            <a:avLst/>
          </a:prstGeom>
        </p:spPr>
        <p:txBody>
          <a:bodyPr vertOverflow="overflow" horzOverflow="overflow" wrap="square" lIns="91440" tIns="45720" rIns="91440" bIns="45720" numCol="1" rtlCol="0">
            <a:spAutoFit/>
          </a:bodyPr>
          <a:lstStyle/>
          <a:p>
            <a:pPr marL="0" marR="0" lvl="0" indent="0" algn="l" fontAlgn="base"/>
            <a:r>
              <a:rPr sz="1400" b="0" i="0" u="none" strike="noStrike">
                <a:solidFill>
                  <a:srgbClr val="000000"/>
                </a:solidFill>
                <a:latin typeface="Arial"/>
              </a:rPr>
              <a:t>PRO Trends are the crown jewel of Trend Hunter. They are premium, subscriber-only articles based on clusters of consumer insight. Each insight is identified using our crowdsourced, crowd-filtered methodology.  We use a combination of algorithms, consumer data and editorial curation to identify patterns of ideas that score highly among our audience. PRO Trends are intended to teach you about creativity in other industries, so that you can bring unique, high-level creativity to your own brand. Competitive advantage comes not from closely benchmarking yourself to the developments of your competitor, but by looking for inspiration that can revolutionize your industry.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Connected Couture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High-end fashion designers merge status symbols with technological integration</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At this point in the digital age, gadgets serve as a status symbol as telling as a couture handbag. Thus, combining these two things was a natural next step in satiating the consumer desire to emulate prestige. This combination allows for a doubly extravagant status symbol that speaks both to style and function.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http://www.trendhunter.com/id/240068</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524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70319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Chic Hi-Tech Jewelry</a:t>
            </a:r>
            <a:r>
              <a:rPr sz="1000" b="0" i="0" u="none" strike="noStrike">
                <a:solidFill>
                  <a:srgbClr val="000000"/>
                </a:solidFill>
                <a:latin typeface="Arial"/>
              </a:rPr>
              <a:t>
CuffLinc's Wearable Technology Promotes Style and Safety</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1811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3D-Printed Fashion Collections</a:t>
            </a:r>
            <a:r>
              <a:rPr sz="800" b="0" i="0" u="none" strike="noStrike">
                <a:solidFill>
                  <a:srgbClr val="000000"/>
                </a:solidFill>
                <a:latin typeface="Arial"/>
              </a:rPr>
              <a:t>
The Michaella Janse van Vuuren New Fashion Line is Striking</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2763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Vibrant Shifting Smartphone Dresses</a:t>
            </a:r>
            <a:r>
              <a:rPr sz="800" b="0" i="0" u="none" strike="noStrike">
                <a:solidFill>
                  <a:srgbClr val="000000"/>
                </a:solidFill>
                <a:latin typeface="Arial"/>
              </a:rPr>
              <a:t>
Nokia Teams Up with Fyodor Golan to Mix Tech with Fashion</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116205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Phone-Integrated Designer Handbags</a:t>
            </a:r>
            <a:r>
              <a:rPr sz="800" b="0" i="0" u="none" strike="noStrike">
                <a:solidFill>
                  <a:srgbClr val="000000"/>
                </a:solidFill>
                <a:latin typeface="Arial"/>
              </a:rPr>
              <a:t>
Sean Miles' Mobile Phone Bags Carry Phones Unusually</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41910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Heat-Sensing Chameleon Couture</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381000"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Stylish Prescription Smart Glasses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Wearable Payment</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Methods of purchase are being integrated into fashion pieces for convenience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 desire for increased efficiency has consumers looking beyond their mobile devices toward more integrated forms of payment. Combining methods of purchase into fashion accessories and clothing pieces, these products offer a more adaptable and less strenuous method of routine shopping. This speaks to the future of technology as a catalyst for true convenience and a generally gadget-less existence.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+ 32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http://www.trendhunter.com/id/253684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476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000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7660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Smartwatch Payment Systems</a:t>
            </a:r>
            <a:r>
              <a:rPr sz="1000" b="0" i="0" u="none" strike="noStrike">
                <a:solidFill>
                  <a:srgbClr val="000000"/>
                </a:solidFill>
                <a:latin typeface="Arial"/>
              </a:rPr>
              <a:t>
A New Payment Method is Being Developed Using Smartwatch Technology</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5430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Wearable Banking Apps</a:t>
            </a:r>
            <a:r>
              <a:rPr sz="800" b="0" i="0" u="none" strike="noStrike">
                <a:solidFill>
                  <a:srgbClr val="000000"/>
                </a:solidFill>
                <a:latin typeface="Arial"/>
              </a:rPr>
              <a:t>
Wallaby's Mobile Wallet App is Developed For the Samsung Gear 2 Smartwatch</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5240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Wearable Wrist Payments</a:t>
            </a:r>
            <a:r>
              <a:rPr sz="800" b="0" i="0" u="none" strike="noStrike">
                <a:solidFill>
                  <a:srgbClr val="000000"/>
                </a:solidFill>
                <a:latin typeface="Arial"/>
              </a:rPr>
              <a:t>
Barclaycard's Contactless Payment bPay Bands Will Reduce Cash Transactions</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127635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Suave Payment Suits</a:t>
            </a:r>
            <a:r>
              <a:rPr sz="800" b="0" i="0" u="none" strike="noStrike">
                <a:solidFill>
                  <a:srgbClr val="000000"/>
                </a:solidFill>
                <a:latin typeface="Arial"/>
              </a:rPr>
              <a:t>
The Power Suit Lets You Pay with the Wave of a Hand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Dual-Purpose Capture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Integrated camera devices offer a more pragmatic method of day-to-day usage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Reflecting a generation more concerned with how far their dollar will go, tech products are being revitalized with greater functionality as a means to please more frugal consumers. Seeking to enhance devices with diverse capabilities, consumers are turning to cameras that have been creatively integrated into accessories like watches and handbags, speaking to a shift towards more utilitarian methods of technological usage.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http://www.trendhunter.com/id/249255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95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333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00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440430"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Hi-Tech Tangible Accessories</a:t>
            </a:r>
            <a:r>
              <a:rPr sz="1000" b="0" i="0" u="none" strike="noStrike">
                <a:solidFill>
                  <a:srgbClr val="000000"/>
                </a:solidFill>
                <a:latin typeface="Arial"/>
              </a:rPr>
              <a:t>
iWatch by Tomas Moyano Interacts Autonomously in Sync with Your Body</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57300"/>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4478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Minature Smartphone-Enabled Helicoptors</a:t>
            </a:r>
            <a:r>
              <a:rPr sz="800" b="0" i="0" u="none" strike="noStrike">
                <a:solidFill>
                  <a:srgbClr val="000000"/>
                </a:solidFill>
                <a:latin typeface="Arial"/>
              </a:rPr>
              <a:t>
The Parrot Mini Drone Flys onto the Scene at CES 2014</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1430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Camera-Enabled Smartphone Cases</a:t>
            </a:r>
            <a:r>
              <a:rPr sz="800" b="0" i="0" u="none" strike="noStrike">
                <a:solidFill>
                  <a:srgbClr val="000000"/>
                </a:solidFill>
                <a:latin typeface="Arial"/>
              </a:rPr>
              <a:t>
The BRIC+ Productivity Case is an iPhone Camera Case</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91440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Picture-Taking Totes</a:t>
            </a:r>
            <a:r>
              <a:rPr sz="800" b="0" i="0" u="none" strike="noStrike">
                <a:solidFill>
                  <a:srgbClr val="000000"/>
                </a:solidFill>
                <a:latin typeface="Arial"/>
              </a:rPr>
              <a:t>
You'll Never Have to Carry a Camera Around Again with a Lulu Guinness Handbag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Anti-Signal Accessory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Consumers turn to signal-blocking tech accessories to occasionally detach</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Seeking to find a middle ground between isolation and addictive online tendencies, users are turning to signal-blocking accessories for a temporary detachment. Using specially designed cases and even apps to block out WiFi signals and distractions, consumers are allowing themselves to go off the grid without having to physically part with their beloved tech devices.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+ 36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http://www.trendhunter.com/id/260655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1714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33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04787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Anti-Wireless Theft Wallets</a:t>
            </a:r>
            <a:r>
              <a:rPr sz="1000" b="0" i="0" u="none" strike="noStrike">
                <a:solidFill>
                  <a:srgbClr val="000000"/>
                </a:solidFill>
                <a:latin typeface="Arial"/>
              </a:rPr>
              <a:t>
The Pocket Vault Stops RFID Cards From Being Hacked or Stolen</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4953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Phone-Blocking Interceptors</a:t>
            </a:r>
            <a:r>
              <a:rPr sz="800" b="0" i="0" u="none" strike="noStrike">
                <a:solidFill>
                  <a:srgbClr val="000000"/>
                </a:solidFill>
                <a:latin typeface="Arial"/>
              </a:rPr>
              <a:t>
The Service-Blocking Phonekerchief Stresses Polite Table Manners</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6477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Distraction-Removing Driving Apps</a:t>
            </a:r>
            <a:r>
              <a:rPr sz="800" b="0" i="0" u="none" strike="noStrike">
                <a:solidFill>
                  <a:srgbClr val="000000"/>
                </a:solidFill>
                <a:latin typeface="Arial"/>
              </a:rPr>
              <a:t>
Samsung's Eyes on the Road App Blocks Incoming Calls &amp; Messages</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57300"/>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9"/>
          <a:stretch>
            <a:fillRect/>
          </a:stretch>
        </p:blipFill>
        <p:spPr>
          <a:xfrm>
            <a:off x="5810250" y="5238750"/>
            <a:ext cx="43815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Anti-Surveillance Smartphone Covers</a:t>
            </a:r>
            <a:r>
              <a:rPr sz="800" b="0" i="0" u="none" strike="noStrike">
                <a:solidFill>
                  <a:srgbClr val="000000"/>
                </a:solidFill>
                <a:latin typeface="Arial"/>
              </a:rPr>
              <a:t>
The OFF Pocket Takes Your Phone Off the Grid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Liberating Tech</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Handsfree gadgets serve a growing consumer need for easy accessibility</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consumers constantly looking for ways to make aspects of their life as convenient as possible, handsfree gadgets offer clever ways to easily integrate technology into everyday life. The increasing need for multitasking in work and leisure has prompted brands to create items that allow users to engage in other activities. This demonstrates a growing consumer demand for products that allow users to participate in multiple tasks.
</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Ideas + 90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http://www.trendhunter.com/id/227469</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143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048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2954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Clip-On Video Cameras</a:t>
            </a:r>
            <a:r>
              <a:rPr sz="800" b="0" i="0" u="none" strike="noStrike">
                <a:solidFill>
                  <a:srgbClr val="000000"/>
                </a:solidFill>
                <a:latin typeface="Arial"/>
              </a:rPr>
              <a:t>
The Looxcie 3 Social Wearable Video Cam Can Easily Clip onto Any Outfit</a:t>
            </a:r>
          </a:p>
        </p:txBody>
      </p:sp>
      <p:pic>
        <p:nvPicPr>
          <p:cNvPr id="32"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4" name="bar1" descr="bar1"/>
          <p:cNvPicPr>
            <a:picLocks noChangeAspect="1"/>
          </p:cNvPicPr>
          <p:nvPr/>
        </p:nvPicPr>
        <p:blipFill>
          <a:blip r:embed="rId22"/>
          <a:stretch>
            <a:fillRect/>
          </a:stretch>
        </p:blipFill>
        <p:spPr>
          <a:xfrm>
            <a:off x="2524125" y="3143250"/>
            <a:ext cx="1143000" cy="38100"/>
          </a:xfrm>
          <a:prstGeom prst="rect">
            <a:avLst/>
          </a:prstGeom>
        </p:spPr>
      </p:pic>
      <p:sp>
        <p:nvSpPr>
          <p:cNvPr id="35" name="TextBox 34"/>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Vision Recording Eyewear</a:t>
            </a:r>
            <a:r>
              <a:rPr sz="800" b="0" i="0" u="none" strike="noStrike">
                <a:solidFill>
                  <a:srgbClr val="000000"/>
                </a:solidFill>
                <a:latin typeface="Arial"/>
              </a:rPr>
              <a:t>
The iON Goggles Can Capture Everything You See in Stunning HD</a:t>
            </a:r>
          </a:p>
        </p:txBody>
      </p:sp>
      <p:pic>
        <p:nvPicPr>
          <p:cNvPr id="36"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7"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38" name="bar1" descr="bar1"/>
          <p:cNvPicPr>
            <a:picLocks noChangeAspect="1"/>
          </p:cNvPicPr>
          <p:nvPr/>
        </p:nvPicPr>
        <p:blipFill>
          <a:blip r:embed="rId25"/>
          <a:stretch>
            <a:fillRect/>
          </a:stretch>
        </p:blipFill>
        <p:spPr>
          <a:xfrm>
            <a:off x="4714875" y="3143250"/>
            <a:ext cx="1181100" cy="38100"/>
          </a:xfrm>
          <a:prstGeom prst="rect">
            <a:avLst/>
          </a:prstGeom>
        </p:spPr>
      </p:pic>
      <p:sp>
        <p:nvSpPr>
          <p:cNvPr id="39" name="TextBox 38"/>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Strap-On Sports Cameras</a:t>
            </a:r>
            <a:r>
              <a:rPr sz="800" b="0" i="0" u="none" strike="noStrike">
                <a:solidFill>
                  <a:srgbClr val="000000"/>
                </a:solidFill>
                <a:latin typeface="Arial"/>
              </a:rPr>
              <a:t>
The Evoflow Camera Enables Quality Hands-Free Recording of Your Activities</a:t>
            </a:r>
          </a:p>
        </p:txBody>
      </p:sp>
      <p:pic>
        <p:nvPicPr>
          <p:cNvPr id="40"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1"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2" name="bar1" descr="bar1"/>
          <p:cNvPicPr>
            <a:picLocks noChangeAspect="1"/>
          </p:cNvPicPr>
          <p:nvPr/>
        </p:nvPicPr>
        <p:blipFill>
          <a:blip r:embed="rId28"/>
          <a:stretch>
            <a:fillRect/>
          </a:stretch>
        </p:blipFill>
        <p:spPr>
          <a:xfrm>
            <a:off x="6905625" y="3143250"/>
            <a:ext cx="971550" cy="38100"/>
          </a:xfrm>
          <a:prstGeom prst="rect">
            <a:avLst/>
          </a:prstGeom>
        </p:spPr>
      </p:pic>
      <p:sp>
        <p:nvSpPr>
          <p:cNvPr id="43" name="TextBox 42"/>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Camera-Incorporated Spectacles</a:t>
            </a:r>
            <a:r>
              <a:rPr sz="800" b="0" i="0" u="none" strike="noStrike">
                <a:solidFill>
                  <a:srgbClr val="000000"/>
                </a:solidFill>
                <a:latin typeface="Arial"/>
              </a:rPr>
              <a:t>
The Mita Mamma Glasses Record Your Surroundings in High Definition</a:t>
            </a:r>
          </a:p>
        </p:txBody>
      </p:sp>
      <p:pic>
        <p:nvPicPr>
          <p:cNvPr id="44"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5"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6" name="bar1" descr="bar1"/>
          <p:cNvPicPr>
            <a:picLocks noChangeAspect="1"/>
          </p:cNvPicPr>
          <p:nvPr/>
        </p:nvPicPr>
        <p:blipFill>
          <a:blip r:embed="rId31"/>
          <a:stretch>
            <a:fillRect/>
          </a:stretch>
        </p:blipFill>
        <p:spPr>
          <a:xfrm>
            <a:off x="333375" y="5238750"/>
            <a:ext cx="704850" cy="38100"/>
          </a:xfrm>
          <a:prstGeom prst="rect">
            <a:avLst/>
          </a:prstGeom>
        </p:spPr>
      </p:pic>
      <p:sp>
        <p:nvSpPr>
          <p:cNvPr id="47" name="TextBox 46"/>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Cycling Safety Surveillance</a:t>
            </a:r>
            <a:r>
              <a:rPr sz="800" b="0" i="0" u="none" strike="noStrike">
                <a:solidFill>
                  <a:srgbClr val="000000"/>
                </a:solidFill>
                <a:latin typeface="Arial"/>
              </a:rPr>
              <a:t>
The Bicycle Rearview Camera Increases Visibility and Safety</a:t>
            </a:r>
          </a:p>
        </p:txBody>
      </p:sp>
      <p:pic>
        <p:nvPicPr>
          <p:cNvPr id="48"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4"/>
          <a:stretch>
            <a:fillRect/>
          </a:stretch>
        </p:blipFill>
        <p:spPr>
          <a:xfrm>
            <a:off x="2524125" y="5238750"/>
            <a:ext cx="93345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Self-Shooting Social Media Cameras</a:t>
            </a:r>
            <a:r>
              <a:rPr sz="800" b="0" i="0" u="none" strike="noStrike">
                <a:solidFill>
                  <a:srgbClr val="000000"/>
                </a:solidFill>
                <a:latin typeface="Arial"/>
              </a:rPr>
              <a:t>
The Memoto Life Logging Camera Captures Every Moment</a:t>
            </a:r>
          </a:p>
        </p:txBody>
      </p:sp>
      <p:pic>
        <p:nvPicPr>
          <p:cNvPr id="52"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3"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4" name="bar1" descr="bar1"/>
          <p:cNvPicPr>
            <a:picLocks noChangeAspect="1"/>
          </p:cNvPicPr>
          <p:nvPr/>
        </p:nvPicPr>
        <p:blipFill>
          <a:blip r:embed="rId37"/>
          <a:stretch>
            <a:fillRect/>
          </a:stretch>
        </p:blipFill>
        <p:spPr>
          <a:xfrm>
            <a:off x="4714875" y="5238750"/>
            <a:ext cx="857250" cy="38100"/>
          </a:xfrm>
          <a:prstGeom prst="rect">
            <a:avLst/>
          </a:prstGeom>
        </p:spPr>
      </p:pic>
      <p:sp>
        <p:nvSpPr>
          <p:cNvPr id="55" name="TextBox 54"/>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Hands-Free Video Cameras</a:t>
            </a:r>
            <a:r>
              <a:rPr sz="800" b="0" i="0" u="none" strike="noStrike">
                <a:solidFill>
                  <a:srgbClr val="000000"/>
                </a:solidFill>
                <a:latin typeface="Arial"/>
              </a:rPr>
              <a:t>
The Panasonic HX-A100 Camcorder Captures Everything First-Hand</a:t>
            </a:r>
          </a:p>
        </p:txBody>
      </p:sp>
      <p:pic>
        <p:nvPicPr>
          <p:cNvPr id="56" name="Image" descr="Image">
            <a:hlinkClick r:id="rId38" tooltip="Go to trend"/>
          </p:cNvPr>
          <p:cNvPicPr>
            <a:picLocks noChangeAspect="1"/>
          </p:cNvPicPr>
          <p:nvPr/>
        </p:nvPicPr>
        <p:blipFill>
          <a:blip r:embed="rId39"/>
          <a:stretch>
            <a:fillRect/>
          </a:stretch>
        </p:blipFill>
        <p:spPr>
          <a:xfrm>
            <a:off x="6905625" y="4000500"/>
            <a:ext cx="952500" cy="647700"/>
          </a:xfrm>
          <a:prstGeom prst="rect">
            <a:avLst/>
          </a:prstGeom>
        </p:spPr>
      </p:pic>
      <p:pic>
        <p:nvPicPr>
          <p:cNvPr id="57" name="bar1" descr="bar1"/>
          <p:cNvPicPr>
            <a:picLocks noChangeAspect="1"/>
          </p:cNvPicPr>
          <p:nvPr/>
        </p:nvPicPr>
        <p:blipFill>
          <a:blip r:embed="rId40"/>
          <a:stretch>
            <a:fillRect/>
          </a:stretch>
        </p:blipFill>
        <p:spPr>
          <a:xfrm>
            <a:off x="6905625" y="4648200"/>
            <a:ext cx="952500" cy="38100"/>
          </a:xfrm>
          <a:prstGeom prst="rect">
            <a:avLst/>
          </a:prstGeom>
        </p:spPr>
      </p:pic>
      <p:pic>
        <p:nvPicPr>
          <p:cNvPr id="58" name="bar1" descr="bar1"/>
          <p:cNvPicPr>
            <a:picLocks noChangeAspect="1"/>
          </p:cNvPicPr>
          <p:nvPr/>
        </p:nvPicPr>
        <p:blipFill>
          <a:blip r:embed="rId41"/>
          <a:stretch>
            <a:fillRect/>
          </a:stretch>
        </p:blipFill>
        <p:spPr>
          <a:xfrm>
            <a:off x="6905625" y="4648200"/>
            <a:ext cx="333375" cy="38100"/>
          </a:xfrm>
          <a:prstGeom prst="rect">
            <a:avLst/>
          </a:prstGeom>
        </p:spPr>
      </p:pic>
      <p:sp>
        <p:nvSpPr>
          <p:cNvPr id="59" name="TextBox 58"/>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Camera Cap-Securing Straps</a:t>
            </a:r>
          </a:p>
        </p:txBody>
      </p:sp>
      <p:pic>
        <p:nvPicPr>
          <p:cNvPr id="60" name="Image" descr="Image">
            <a:hlinkClick r:id="rId42" tooltip="Go to trend"/>
          </p:cNvPr>
          <p:cNvPicPr>
            <a:picLocks noChangeAspect="1"/>
          </p:cNvPicPr>
          <p:nvPr/>
        </p:nvPicPr>
        <p:blipFill>
          <a:blip r:embed="rId43"/>
          <a:stretch>
            <a:fillRect/>
          </a:stretch>
        </p:blipFill>
        <p:spPr>
          <a:xfrm>
            <a:off x="6905625" y="4762500"/>
            <a:ext cx="952500" cy="647700"/>
          </a:xfrm>
          <a:prstGeom prst="rect">
            <a:avLst/>
          </a:prstGeom>
        </p:spPr>
      </p:pic>
      <p:pic>
        <p:nvPicPr>
          <p:cNvPr id="61" name="bar1" descr="bar1"/>
          <p:cNvPicPr>
            <a:picLocks noChangeAspect="1"/>
          </p:cNvPicPr>
          <p:nvPr/>
        </p:nvPicPr>
        <p:blipFill>
          <a:blip r:embed="rId40"/>
          <a:stretch>
            <a:fillRect/>
          </a:stretch>
        </p:blipFill>
        <p:spPr>
          <a:xfrm>
            <a:off x="6905625" y="5410200"/>
            <a:ext cx="952500" cy="38100"/>
          </a:xfrm>
          <a:prstGeom prst="rect">
            <a:avLst/>
          </a:prstGeom>
        </p:spPr>
      </p:pic>
      <p:pic>
        <p:nvPicPr>
          <p:cNvPr id="62" name="bar1" descr="bar1"/>
          <p:cNvPicPr>
            <a:picLocks noChangeAspect="1"/>
          </p:cNvPicPr>
          <p:nvPr/>
        </p:nvPicPr>
        <p:blipFill>
          <a:blip r:embed="rId44"/>
          <a:stretch>
            <a:fillRect/>
          </a:stretch>
        </p:blipFill>
        <p:spPr>
          <a:xfrm>
            <a:off x="6905625" y="5410200"/>
            <a:ext cx="333375" cy="38100"/>
          </a:xfrm>
          <a:prstGeom prst="rect">
            <a:avLst/>
          </a:prstGeom>
        </p:spPr>
      </p:pic>
      <p:sp>
        <p:nvSpPr>
          <p:cNvPr id="63" name="TextBox 62"/>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Digital Camera Eyewear</a:t>
            </a:r>
          </a:p>
        </p:txBody>
      </p:sp>
      <p:pic>
        <p:nvPicPr>
          <p:cNvPr id="64" name="Image" descr="Image">
            <a:hlinkClick r:id="rId45" tooltip="Go to trend"/>
          </p:cNvPr>
          <p:cNvPicPr>
            <a:picLocks noChangeAspect="1"/>
          </p:cNvPicPr>
          <p:nvPr/>
        </p:nvPicPr>
        <p:blipFill>
          <a:blip r:embed="rId46"/>
          <a:stretch>
            <a:fillRect/>
          </a:stretch>
        </p:blipFill>
        <p:spPr>
          <a:xfrm>
            <a:off x="6905625" y="5524500"/>
            <a:ext cx="952500" cy="647700"/>
          </a:xfrm>
          <a:prstGeom prst="rect">
            <a:avLst/>
          </a:prstGeom>
        </p:spPr>
      </p:pic>
      <p:pic>
        <p:nvPicPr>
          <p:cNvPr id="65" name="bar1" descr="bar1"/>
          <p:cNvPicPr>
            <a:picLocks noChangeAspect="1"/>
          </p:cNvPicPr>
          <p:nvPr/>
        </p:nvPicPr>
        <p:blipFill>
          <a:blip r:embed="rId40"/>
          <a:stretch>
            <a:fillRect/>
          </a:stretch>
        </p:blipFill>
        <p:spPr>
          <a:xfrm>
            <a:off x="6905625" y="6172200"/>
            <a:ext cx="952500" cy="38100"/>
          </a:xfrm>
          <a:prstGeom prst="rect">
            <a:avLst/>
          </a:prstGeom>
        </p:spPr>
      </p:pic>
      <p:pic>
        <p:nvPicPr>
          <p:cNvPr id="66" name="bar1" descr="bar1"/>
          <p:cNvPicPr>
            <a:picLocks noChangeAspect="1"/>
          </p:cNvPicPr>
          <p:nvPr/>
        </p:nvPicPr>
        <p:blipFill>
          <a:blip r:embed="rId47"/>
          <a:stretch>
            <a:fillRect/>
          </a:stretch>
        </p:blipFill>
        <p:spPr>
          <a:xfrm>
            <a:off x="6905625" y="6172200"/>
            <a:ext cx="409575" cy="38100"/>
          </a:xfrm>
          <a:prstGeom prst="rect">
            <a:avLst/>
          </a:prstGeom>
        </p:spPr>
      </p:pic>
      <p:sp>
        <p:nvSpPr>
          <p:cNvPr id="67" name="TextBox 66"/>
          <p:cNvSpPr txBox="1"/>
          <p:nvPr/>
        </p:nvSpPr>
        <p:spPr>
          <a:xfrm>
            <a:off x="7858125" y="5476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Brainwave-Controlled Cameras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Personal Purification</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As individual health concerns rise, body-worn purifiers take precedence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urban populations rise and pollution levels follow suit, consumer health concerns are seeing a steep incline. Brands are soothing concerns with air purifiers that are designed for the individual, more convenient use, signifying a shift in wearable, personalized technology converged with a desire for holistic health.</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+ 30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http://www.trendhunter.com/id/241850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952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619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90798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Air-Purifying Bracelets</a:t>
            </a:r>
            <a:r>
              <a:rPr sz="1000" b="0" i="0" u="none" strike="noStrike">
                <a:solidFill>
                  <a:srgbClr val="000000"/>
                </a:solidFill>
                <a:latin typeface="Arial"/>
              </a:rPr>
              <a:t>
The Hand Tree Creates a Bubble of Clean Air Around You</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3906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Hovering Halo Air Purifiers</a:t>
            </a:r>
            <a:r>
              <a:rPr sz="800" b="0" i="0" u="none" strike="noStrike">
                <a:solidFill>
                  <a:srgbClr val="000000"/>
                </a:solidFill>
                <a:latin typeface="Arial"/>
              </a:rPr>
              <a:t>
The AirBee Air Filtration System Follows You to Provide Fresh Air</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2001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Clean Breathing Brooches</a:t>
            </a:r>
            <a:r>
              <a:rPr sz="800" b="0" i="0" u="none" strike="noStrike">
                <a:solidFill>
                  <a:srgbClr val="000000"/>
                </a:solidFill>
                <a:latin typeface="Arial"/>
              </a:rPr>
              <a:t>
The Electrolux Airpin Continuously Filters the Gases That Surround You</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7239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Smell-Capturing Air Cleaners</a:t>
            </a:r>
            <a:r>
              <a:rPr sz="800" b="0" i="0" u="none" strike="noStrike">
                <a:solidFill>
                  <a:srgbClr val="000000"/>
                </a:solidFill>
                <a:latin typeface="Arial"/>
              </a:rPr>
              <a:t>
The Ohita Air Purifier Can Store Smells for Later</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36195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Natural Automotive Air Purifiers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314325"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Sleek Air-Purifying Collars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 descr="Image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Integrated Audio</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Seeking functionality, consumers turn to audio-embedded fashion for convenience</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While on-the-go tech offers convenience, a desire for greater adaptability prompts the emergence of more integrated forms of technology. Adding everyday functionality to run-of-the-mill music players, consumers are turning to clothing and accessory pieces that seamlessly integrate audio devices, offering a way to incorporate the comfort of technology in a more subtle, accessible manner.</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http://www.trendhunter.com/id/248121</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857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286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905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82606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Headphone-Integrated Hats</a:t>
            </a:r>
            <a:r>
              <a:rPr sz="1000" b="0" i="0" u="none" strike="noStrike">
                <a:solidFill>
                  <a:srgbClr val="000000"/>
                </a:solidFill>
                <a:latin typeface="Arial"/>
              </a:rPr>
              <a:t>
The Hi-Hat is a Knitted Toque That Has Built-In Headphones for Easy Use</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1430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Built-In Speaker Boots</a:t>
            </a:r>
            <a:r>
              <a:rPr sz="800" b="0" i="0" u="none" strike="noStrike">
                <a:solidFill>
                  <a:srgbClr val="000000"/>
                </a:solidFill>
                <a:latin typeface="Arial"/>
              </a:rPr>
              <a:t>
The Bloom FM Bluetooth Wellies Take Singing In the Rain to the Next Level</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9715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Customizable MP3 Necklaces</a:t>
            </a:r>
            <a:r>
              <a:rPr sz="800" b="0" i="0" u="none" strike="noStrike">
                <a:solidFill>
                  <a:srgbClr val="000000"/>
                </a:solidFill>
                <a:latin typeface="Arial"/>
              </a:rPr>
              <a:t>
Digems are iPod Nano Accessories that Double as Jewelry</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55245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Speaker-Infused Purses</a:t>
            </a:r>
            <a:r>
              <a:rPr sz="800" b="0" i="0" u="none" strike="noStrike">
                <a:solidFill>
                  <a:srgbClr val="000000"/>
                </a:solidFill>
                <a:latin typeface="Arial"/>
              </a:rPr>
              <a:t>
The Speaker Messenger Bag Can Play Your Favorite Tunes While On-The-Go</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952500" cy="647700"/>
          </a:xfrm>
          <a:prstGeom prst="rect">
            <a:avLst/>
          </a:prstGeom>
        </p:spPr>
      </p:pic>
      <p:pic>
        <p:nvPicPr>
          <p:cNvPr id="45" name="bar1" descr="bar1"/>
          <p:cNvPicPr>
            <a:picLocks noChangeAspect="1"/>
          </p:cNvPicPr>
          <p:nvPr/>
        </p:nvPicPr>
        <p:blipFill>
          <a:blip r:embed="rId32"/>
          <a:stretch>
            <a:fillRect/>
          </a:stretch>
        </p:blipFill>
        <p:spPr>
          <a:xfrm>
            <a:off x="6905625" y="4648200"/>
            <a:ext cx="952500" cy="38100"/>
          </a:xfrm>
          <a:prstGeom prst="rect">
            <a:avLst/>
          </a:prstGeom>
        </p:spPr>
      </p:pic>
      <p:pic>
        <p:nvPicPr>
          <p:cNvPr id="46" name="bar1" descr="bar1"/>
          <p:cNvPicPr>
            <a:picLocks noChangeAspect="1"/>
          </p:cNvPicPr>
          <p:nvPr/>
        </p:nvPicPr>
        <p:blipFill>
          <a:blip r:embed="rId33"/>
          <a:stretch>
            <a:fillRect/>
          </a:stretch>
        </p:blipFill>
        <p:spPr>
          <a:xfrm>
            <a:off x="6905625" y="4648200"/>
            <a:ext cx="285750" cy="38100"/>
          </a:xfrm>
          <a:prstGeom prst="rect">
            <a:avLst/>
          </a:prstGeom>
        </p:spPr>
      </p:pic>
      <p:sp>
        <p:nvSpPr>
          <p:cNvPr id="47" name="TextBox 46"/>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Wireless Beat-Blasting Beanies</a:t>
            </a:r>
          </a:p>
        </p:txBody>
      </p:sp>
      <p:pic>
        <p:nvPicPr>
          <p:cNvPr id="48" name="Image" descr="Image">
            <a:hlinkClick r:id="rId34" tooltip="Go to trend"/>
          </p:cNvPr>
          <p:cNvPicPr>
            <a:picLocks noChangeAspect="1"/>
          </p:cNvPicPr>
          <p:nvPr/>
        </p:nvPicPr>
        <p:blipFill>
          <a:blip r:embed="rId35"/>
          <a:stretch>
            <a:fillRect/>
          </a:stretch>
        </p:blipFill>
        <p:spPr>
          <a:xfrm>
            <a:off x="6905625" y="4762500"/>
            <a:ext cx="952500" cy="647700"/>
          </a:xfrm>
          <a:prstGeom prst="rect">
            <a:avLst/>
          </a:prstGeom>
        </p:spPr>
      </p:pic>
      <p:pic>
        <p:nvPicPr>
          <p:cNvPr id="49" name="bar1" descr="bar1"/>
          <p:cNvPicPr>
            <a:picLocks noChangeAspect="1"/>
          </p:cNvPicPr>
          <p:nvPr/>
        </p:nvPicPr>
        <p:blipFill>
          <a:blip r:embed="rId32"/>
          <a:stretch>
            <a:fillRect/>
          </a:stretch>
        </p:blipFill>
        <p:spPr>
          <a:xfrm>
            <a:off x="6905625" y="5410200"/>
            <a:ext cx="952500" cy="38100"/>
          </a:xfrm>
          <a:prstGeom prst="rect">
            <a:avLst/>
          </a:prstGeom>
        </p:spPr>
      </p:pic>
      <p:pic>
        <p:nvPicPr>
          <p:cNvPr id="50" name="bar1" descr="bar1"/>
          <p:cNvPicPr>
            <a:picLocks noChangeAspect="1"/>
          </p:cNvPicPr>
          <p:nvPr/>
        </p:nvPicPr>
        <p:blipFill>
          <a:blip r:embed="rId36"/>
          <a:stretch>
            <a:fillRect/>
          </a:stretch>
        </p:blipFill>
        <p:spPr>
          <a:xfrm>
            <a:off x="6905625" y="5410200"/>
            <a:ext cx="304800" cy="38100"/>
          </a:xfrm>
          <a:prstGeom prst="rect">
            <a:avLst/>
          </a:prstGeom>
        </p:spPr>
      </p:pic>
      <p:sp>
        <p:nvSpPr>
          <p:cNvPr id="51" name="TextBox 50"/>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Concealed Smartphone-Holding Shirts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Extreme POV</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Wearable camera footage is enhanced with adventurous and unexpected viewpoints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YouTube and social media encouraging user participation, video documentation is becoming more prevalent, causing a rise in more extreme and unusual video captures. Using devices like GoPro cameras to capture point of view shots of animals and sky-high adventures, these examples speak to a growing desire to record all aspects of life, from the extreme to the mundane.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+ 41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http://www.trendhunter.com/id/258406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381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143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66223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Pelican POV Videos</a:t>
            </a:r>
            <a:r>
              <a:rPr sz="1000" b="0" i="0" u="none" strike="noStrike">
                <a:solidFill>
                  <a:srgbClr val="000000"/>
                </a:solidFill>
                <a:latin typeface="Arial"/>
              </a:rPr>
              <a:t>
This Stunning Pelican GoPro Video Was Captured in Tanzania</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00965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Canine Camera Mounts</a:t>
            </a:r>
            <a:r>
              <a:rPr sz="800" b="0" i="0" u="none" strike="noStrike">
                <a:solidFill>
                  <a:srgbClr val="000000"/>
                </a:solidFill>
                <a:latin typeface="Arial"/>
              </a:rPr>
              <a:t>
GoPro Fetch is a Camera Mount for Dogs That Captures a Dog's Eye View</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104775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Epic Mall Stunt Videos</a:t>
            </a:r>
            <a:r>
              <a:rPr sz="800" b="0" i="0" u="none" strike="noStrike">
                <a:solidFill>
                  <a:srgbClr val="000000"/>
                </a:solidFill>
                <a:latin typeface="Arial"/>
              </a:rPr>
              <a:t>
GoPro's Point of View Video Captures an Epic BMX Bike Through a Mall</a:t>
            </a:r>
          </a:p>
        </p:txBody>
      </p:sp>
      <p:pic>
        <p:nvPicPr>
          <p:cNvPr id="40"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1"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2" name="bar1" descr="bar1"/>
          <p:cNvPicPr>
            <a:picLocks noChangeAspect="1"/>
          </p:cNvPicPr>
          <p:nvPr/>
        </p:nvPicPr>
        <p:blipFill>
          <a:blip r:embed="rId29"/>
          <a:stretch>
            <a:fillRect/>
          </a:stretch>
        </p:blipFill>
        <p:spPr>
          <a:xfrm>
            <a:off x="4714875" y="5238750"/>
            <a:ext cx="342900" cy="38100"/>
          </a:xfrm>
          <a:prstGeom prst="rect">
            <a:avLst/>
          </a:prstGeom>
        </p:spPr>
      </p:pic>
      <p:sp>
        <p:nvSpPr>
          <p:cNvPr id="43" name="TextBox 42"/>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Mountainous Flying Stunts</a:t>
            </a:r>
            <a:r>
              <a:rPr sz="800" b="0" i="0" u="none" strike="noStrike">
                <a:solidFill>
                  <a:srgbClr val="000000"/>
                </a:solidFill>
                <a:latin typeface="Arial"/>
              </a:rPr>
              <a:t>
Valery Rozov Goes Wingsuit Flying at 200km/h Off a Mountain</a:t>
            </a:r>
          </a:p>
        </p:txBody>
      </p:sp>
      <p:pic>
        <p:nvPicPr>
          <p:cNvPr id="44"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5"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6" name="bar1" descr="bar1"/>
          <p:cNvPicPr>
            <a:picLocks noChangeAspect="1"/>
          </p:cNvPicPr>
          <p:nvPr/>
        </p:nvPicPr>
        <p:blipFill>
          <a:blip r:embed="rId32"/>
          <a:stretch>
            <a:fillRect/>
          </a:stretch>
        </p:blipFill>
        <p:spPr>
          <a:xfrm>
            <a:off x="6905625" y="5238750"/>
            <a:ext cx="590550" cy="38100"/>
          </a:xfrm>
          <a:prstGeom prst="rect">
            <a:avLst/>
          </a:prstGeom>
        </p:spPr>
      </p:pic>
      <p:sp>
        <p:nvSpPr>
          <p:cNvPr id="47" name="TextBox 46"/>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Superhero Flying POV Videos</a:t>
            </a:r>
            <a:r>
              <a:rPr sz="800" b="0" i="0" u="none" strike="noStrike">
                <a:solidFill>
                  <a:srgbClr val="000000"/>
                </a:solidFill>
                <a:latin typeface="Arial"/>
              </a:rPr>
              <a:t>
With the Help of a GoPro Camera Superman Takes us Flying with Him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Specialized Spectacle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As the demand for wearable tech increases, eyewear tech becomes specialized</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popularity of Google Glass has piqued consumer interest in eyewear tech, which has resulted in a plethora of brands releasing specialized versions of smart glasses. As the varieties fill niche market segments to reach specific consumers, this shift signifies a preference for hyper-personalized conveniences as opposed to 'one size fits all' solutions.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+ 72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http://www.trendhunter.com/id/256208</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714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143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64521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Phone-Connected Glasses</a:t>
            </a:r>
            <a:r>
              <a:rPr sz="1000" b="0" i="0" u="none" strike="noStrike">
                <a:solidFill>
                  <a:srgbClr val="000000"/>
                </a:solidFill>
                <a:latin typeface="Arial"/>
              </a:rPr>
              <a:t>
Fun'iki High Tech Glasses Provide Seamless Smartphone Notifications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13716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Wearable Tech Glasses</a:t>
            </a:r>
            <a:r>
              <a:rPr sz="800" b="0" i="0" u="none" strike="noStrike">
                <a:solidFill>
                  <a:srgbClr val="000000"/>
                </a:solidFill>
                <a:latin typeface="Arial"/>
              </a:rPr>
              <a:t>
The Lumus DK-40 Will be Google Glasses' Biggest Competitor in 2014</a:t>
            </a:r>
          </a:p>
        </p:txBody>
      </p:sp>
      <p:pic>
        <p:nvPicPr>
          <p:cNvPr id="36" name="Image" descr="Image">
            <a:hlinkClick r:id="rId24" tooltip="Go to trend"/>
          </p:cNvPr>
          <p:cNvPicPr>
            <a:picLocks noChangeAspect="1"/>
          </p:cNvPicPr>
          <p:nvPr/>
        </p:nvPicPr>
        <p:blipFill>
          <a:blip r:embed="rId25"/>
          <a:stretch>
            <a:fillRect/>
          </a:stretch>
        </p:blipFill>
        <p:spPr>
          <a:xfrm>
            <a:off x="4714875" y="4000500"/>
            <a:ext cx="1905000" cy="1247775"/>
          </a:xfrm>
          <a:prstGeom prst="rect">
            <a:avLst/>
          </a:prstGeom>
        </p:spPr>
      </p:pic>
      <p:pic>
        <p:nvPicPr>
          <p:cNvPr id="37"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38" name="bar1" descr="bar1"/>
          <p:cNvPicPr>
            <a:picLocks noChangeAspect="1"/>
          </p:cNvPicPr>
          <p:nvPr/>
        </p:nvPicPr>
        <p:blipFill>
          <a:blip r:embed="rId26"/>
          <a:stretch>
            <a:fillRect/>
          </a:stretch>
        </p:blipFill>
        <p:spPr>
          <a:xfrm>
            <a:off x="4714875" y="5238750"/>
            <a:ext cx="1276350" cy="38100"/>
          </a:xfrm>
          <a:prstGeom prst="rect">
            <a:avLst/>
          </a:prstGeom>
        </p:spPr>
      </p:pic>
      <p:sp>
        <p:nvSpPr>
          <p:cNvPr id="39" name="TextBox 38"/>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Fatigue-Sensing Glasses</a:t>
            </a:r>
            <a:r>
              <a:rPr sz="800" b="0" i="0" u="none" strike="noStrike">
                <a:solidFill>
                  <a:srgbClr val="000000"/>
                </a:solidFill>
                <a:latin typeface="Arial"/>
              </a:rPr>
              <a:t>
Jin Meme App-Connected Glasses Send Phone Notifications When You're Tired</a:t>
            </a:r>
          </a:p>
        </p:txBody>
      </p:sp>
      <p:pic>
        <p:nvPicPr>
          <p:cNvPr id="40" name="Image" descr="Image">
            <a:hlinkClick r:id="rId27" tooltip="Go to trend"/>
          </p:cNvPr>
          <p:cNvPicPr>
            <a:picLocks noChangeAspect="1"/>
          </p:cNvPicPr>
          <p:nvPr/>
        </p:nvPicPr>
        <p:blipFill>
          <a:blip r:embed="rId28"/>
          <a:stretch>
            <a:fillRect/>
          </a:stretch>
        </p:blipFill>
        <p:spPr>
          <a:xfrm>
            <a:off x="6905625" y="1905000"/>
            <a:ext cx="952500" cy="647700"/>
          </a:xfrm>
          <a:prstGeom prst="rect">
            <a:avLst/>
          </a:prstGeom>
        </p:spPr>
      </p:pic>
      <p:pic>
        <p:nvPicPr>
          <p:cNvPr id="41" name="bar1" descr="bar1"/>
          <p:cNvPicPr>
            <a:picLocks noChangeAspect="1"/>
          </p:cNvPicPr>
          <p:nvPr/>
        </p:nvPicPr>
        <p:blipFill>
          <a:blip r:embed="rId29"/>
          <a:stretch>
            <a:fillRect/>
          </a:stretch>
        </p:blipFill>
        <p:spPr>
          <a:xfrm>
            <a:off x="6905625" y="2552700"/>
            <a:ext cx="952500" cy="38100"/>
          </a:xfrm>
          <a:prstGeom prst="rect">
            <a:avLst/>
          </a:prstGeom>
        </p:spPr>
      </p:pic>
      <p:pic>
        <p:nvPicPr>
          <p:cNvPr id="42" name="bar1" descr="bar1"/>
          <p:cNvPicPr>
            <a:picLocks noChangeAspect="1"/>
          </p:cNvPicPr>
          <p:nvPr/>
        </p:nvPicPr>
        <p:blipFill>
          <a:blip r:embed="rId30"/>
          <a:stretch>
            <a:fillRect/>
          </a:stretch>
        </p:blipFill>
        <p:spPr>
          <a:xfrm>
            <a:off x="6905625" y="2552700"/>
            <a:ext cx="590550" cy="38100"/>
          </a:xfrm>
          <a:prstGeom prst="rect">
            <a:avLst/>
          </a:prstGeom>
        </p:spPr>
      </p:pic>
      <p:sp>
        <p:nvSpPr>
          <p:cNvPr id="43" name="TextBox 42"/>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Virtual Boat Sailing Glasses</a:t>
            </a:r>
          </a:p>
        </p:txBody>
      </p:sp>
      <p:pic>
        <p:nvPicPr>
          <p:cNvPr id="44" name="Image" descr="Image">
            <a:hlinkClick r:id="rId31" tooltip="Go to trend"/>
          </p:cNvPr>
          <p:cNvPicPr>
            <a:picLocks noChangeAspect="1"/>
          </p:cNvPicPr>
          <p:nvPr/>
        </p:nvPicPr>
        <p:blipFill>
          <a:blip r:embed="rId32"/>
          <a:stretch>
            <a:fillRect/>
          </a:stretch>
        </p:blipFill>
        <p:spPr>
          <a:xfrm>
            <a:off x="6905625" y="2619375"/>
            <a:ext cx="952500" cy="647700"/>
          </a:xfrm>
          <a:prstGeom prst="rect">
            <a:avLst/>
          </a:prstGeom>
        </p:spPr>
      </p:pic>
      <p:pic>
        <p:nvPicPr>
          <p:cNvPr id="45" name="bar1" descr="bar1"/>
          <p:cNvPicPr>
            <a:picLocks noChangeAspect="1"/>
          </p:cNvPicPr>
          <p:nvPr/>
        </p:nvPicPr>
        <p:blipFill>
          <a:blip r:embed="rId29"/>
          <a:stretch>
            <a:fillRect/>
          </a:stretch>
        </p:blipFill>
        <p:spPr>
          <a:xfrm>
            <a:off x="6905625" y="3267075"/>
            <a:ext cx="952500" cy="38100"/>
          </a:xfrm>
          <a:prstGeom prst="rect">
            <a:avLst/>
          </a:prstGeom>
        </p:spPr>
      </p:pic>
      <p:pic>
        <p:nvPicPr>
          <p:cNvPr id="46" name="bar1" descr="bar1"/>
          <p:cNvPicPr>
            <a:picLocks noChangeAspect="1"/>
          </p:cNvPicPr>
          <p:nvPr/>
        </p:nvPicPr>
        <p:blipFill>
          <a:blip r:embed="rId33"/>
          <a:stretch>
            <a:fillRect/>
          </a:stretch>
        </p:blipFill>
        <p:spPr>
          <a:xfrm>
            <a:off x="6905625" y="3267075"/>
            <a:ext cx="523875" cy="38100"/>
          </a:xfrm>
          <a:prstGeom prst="rect">
            <a:avLst/>
          </a:prstGeom>
        </p:spPr>
      </p:pic>
      <p:sp>
        <p:nvSpPr>
          <p:cNvPr id="47" name="TextBox 46"/>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Seasonal Affective Disorder Eyewear</a:t>
            </a:r>
          </a:p>
        </p:txBody>
      </p:sp>
      <p:pic>
        <p:nvPicPr>
          <p:cNvPr id="48" name="Image" descr="Image">
            <a:hlinkClick r:id="rId34" tooltip="Go to trend"/>
          </p:cNvPr>
          <p:cNvPicPr>
            <a:picLocks noChangeAspect="1"/>
          </p:cNvPicPr>
          <p:nvPr/>
        </p:nvPicPr>
        <p:blipFill>
          <a:blip r:embed="rId35"/>
          <a:stretch>
            <a:fillRect/>
          </a:stretch>
        </p:blipFill>
        <p:spPr>
          <a:xfrm>
            <a:off x="6905625" y="3333750"/>
            <a:ext cx="952500" cy="647700"/>
          </a:xfrm>
          <a:prstGeom prst="rect">
            <a:avLst/>
          </a:prstGeom>
        </p:spPr>
      </p:pic>
      <p:pic>
        <p:nvPicPr>
          <p:cNvPr id="49" name="bar1" descr="bar1"/>
          <p:cNvPicPr>
            <a:picLocks noChangeAspect="1"/>
          </p:cNvPicPr>
          <p:nvPr/>
        </p:nvPicPr>
        <p:blipFill>
          <a:blip r:embed="rId29"/>
          <a:stretch>
            <a:fillRect/>
          </a:stretch>
        </p:blipFill>
        <p:spPr>
          <a:xfrm>
            <a:off x="6905625" y="3981450"/>
            <a:ext cx="952500" cy="38100"/>
          </a:xfrm>
          <a:prstGeom prst="rect">
            <a:avLst/>
          </a:prstGeom>
        </p:spPr>
      </p:pic>
      <p:pic>
        <p:nvPicPr>
          <p:cNvPr id="50" name="bar1" descr="bar1"/>
          <p:cNvPicPr>
            <a:picLocks noChangeAspect="1"/>
          </p:cNvPicPr>
          <p:nvPr/>
        </p:nvPicPr>
        <p:blipFill>
          <a:blip r:embed="rId36"/>
          <a:stretch>
            <a:fillRect/>
          </a:stretch>
        </p:blipFill>
        <p:spPr>
          <a:xfrm>
            <a:off x="6905625" y="3981450"/>
            <a:ext cx="457200" cy="38100"/>
          </a:xfrm>
          <a:prstGeom prst="rect">
            <a:avLst/>
          </a:prstGeom>
        </p:spPr>
      </p:pic>
      <p:sp>
        <p:nvSpPr>
          <p:cNvPr id="51" name="TextBox 50"/>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Sci-Fi Smart Glasses</a:t>
            </a:r>
          </a:p>
        </p:txBody>
      </p:sp>
      <p:pic>
        <p:nvPicPr>
          <p:cNvPr id="52" name="Image" descr="Image">
            <a:hlinkClick r:id="rId37" tooltip="Go to trend"/>
          </p:cNvPr>
          <p:cNvPicPr>
            <a:picLocks noChangeAspect="1"/>
          </p:cNvPicPr>
          <p:nvPr/>
        </p:nvPicPr>
        <p:blipFill>
          <a:blip r:embed="rId38"/>
          <a:stretch>
            <a:fillRect/>
          </a:stretch>
        </p:blipFill>
        <p:spPr>
          <a:xfrm>
            <a:off x="6905625" y="4048125"/>
            <a:ext cx="952500" cy="647700"/>
          </a:xfrm>
          <a:prstGeom prst="rect">
            <a:avLst/>
          </a:prstGeom>
        </p:spPr>
      </p:pic>
      <p:pic>
        <p:nvPicPr>
          <p:cNvPr id="53" name="bar1" descr="bar1"/>
          <p:cNvPicPr>
            <a:picLocks noChangeAspect="1"/>
          </p:cNvPicPr>
          <p:nvPr/>
        </p:nvPicPr>
        <p:blipFill>
          <a:blip r:embed="rId29"/>
          <a:stretch>
            <a:fillRect/>
          </a:stretch>
        </p:blipFill>
        <p:spPr>
          <a:xfrm>
            <a:off x="6905625" y="4695825"/>
            <a:ext cx="952500" cy="38100"/>
          </a:xfrm>
          <a:prstGeom prst="rect">
            <a:avLst/>
          </a:prstGeom>
        </p:spPr>
      </p:pic>
      <p:pic>
        <p:nvPicPr>
          <p:cNvPr id="54" name="bar1" descr="bar1"/>
          <p:cNvPicPr>
            <a:picLocks noChangeAspect="1"/>
          </p:cNvPicPr>
          <p:nvPr/>
        </p:nvPicPr>
        <p:blipFill>
          <a:blip r:embed="rId39"/>
          <a:stretch>
            <a:fillRect/>
          </a:stretch>
        </p:blipFill>
        <p:spPr>
          <a:xfrm>
            <a:off x="6905625" y="4695825"/>
            <a:ext cx="342900" cy="38100"/>
          </a:xfrm>
          <a:prstGeom prst="rect">
            <a:avLst/>
          </a:prstGeom>
        </p:spPr>
      </p:pic>
      <p:sp>
        <p:nvSpPr>
          <p:cNvPr id="55" name="TextBox 54"/>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Fashionably Smart Glasses</a:t>
            </a:r>
          </a:p>
        </p:txBody>
      </p:sp>
      <p:pic>
        <p:nvPicPr>
          <p:cNvPr id="56" name="Image" descr="Image">
            <a:hlinkClick r:id="rId40" tooltip="Go to trend"/>
          </p:cNvPr>
          <p:cNvPicPr>
            <a:picLocks noChangeAspect="1"/>
          </p:cNvPicPr>
          <p:nvPr/>
        </p:nvPicPr>
        <p:blipFill>
          <a:blip r:embed="rId41"/>
          <a:stretch>
            <a:fillRect/>
          </a:stretch>
        </p:blipFill>
        <p:spPr>
          <a:xfrm>
            <a:off x="6905625" y="4762500"/>
            <a:ext cx="952500" cy="647700"/>
          </a:xfrm>
          <a:prstGeom prst="rect">
            <a:avLst/>
          </a:prstGeom>
        </p:spPr>
      </p:pic>
      <p:pic>
        <p:nvPicPr>
          <p:cNvPr id="57" name="bar1" descr="bar1"/>
          <p:cNvPicPr>
            <a:picLocks noChangeAspect="1"/>
          </p:cNvPicPr>
          <p:nvPr/>
        </p:nvPicPr>
        <p:blipFill>
          <a:blip r:embed="rId29"/>
          <a:stretch>
            <a:fillRect/>
          </a:stretch>
        </p:blipFill>
        <p:spPr>
          <a:xfrm>
            <a:off x="6905625" y="5410200"/>
            <a:ext cx="952500" cy="38100"/>
          </a:xfrm>
          <a:prstGeom prst="rect">
            <a:avLst/>
          </a:prstGeom>
        </p:spPr>
      </p:pic>
      <p:pic>
        <p:nvPicPr>
          <p:cNvPr id="58" name="bar1" descr="bar1"/>
          <p:cNvPicPr>
            <a:picLocks noChangeAspect="1"/>
          </p:cNvPicPr>
          <p:nvPr/>
        </p:nvPicPr>
        <p:blipFill>
          <a:blip r:embed="rId42"/>
          <a:stretch>
            <a:fillRect/>
          </a:stretch>
        </p:blipFill>
        <p:spPr>
          <a:xfrm>
            <a:off x="6905625" y="5410200"/>
            <a:ext cx="333375" cy="38100"/>
          </a:xfrm>
          <a:prstGeom prst="rect">
            <a:avLst/>
          </a:prstGeom>
        </p:spPr>
      </p:pic>
      <p:sp>
        <p:nvSpPr>
          <p:cNvPr id="59" name="TextBox 58"/>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Video-Capturing Eyewear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Biometric Capture</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Biometric technology becomes commonplace in wearable cameras and beyond</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Consumers are becoming comfortable with the implementation of biometric technology, which has prompted it to be introduced to the camera market. Utilizing human emotion and brainwaves as a basis to capture footage, this further connects consumers with technology on a basic, interactive level.</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 Ideas + 44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http://www.trendhunter.com/id/256184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1333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857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143351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Road Rage-Detecting Cameras</a:t>
            </a:r>
            <a:r>
              <a:rPr sz="1000" b="0" i="0" u="none" strike="noStrike">
                <a:solidFill>
                  <a:srgbClr val="000000"/>
                </a:solidFill>
                <a:latin typeface="Arial"/>
              </a:rPr>
              <a:t>
This Technology Uses Cameras to Detect Angry and Irritated Drivers</a:t>
            </a:r>
          </a:p>
        </p:txBody>
      </p:sp>
      <p:pic>
        <p:nvPicPr>
          <p:cNvPr id="32"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3"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4" name="bar1" descr="bar1"/>
          <p:cNvPicPr>
            <a:picLocks noChangeAspect="1"/>
          </p:cNvPicPr>
          <p:nvPr/>
        </p:nvPicPr>
        <p:blipFill>
          <a:blip r:embed="rId23"/>
          <a:stretch>
            <a:fillRect/>
          </a:stretch>
        </p:blipFill>
        <p:spPr>
          <a:xfrm>
            <a:off x="4714875" y="3143250"/>
            <a:ext cx="762000" cy="38100"/>
          </a:xfrm>
          <a:prstGeom prst="rect">
            <a:avLst/>
          </a:prstGeom>
        </p:spPr>
      </p:pic>
      <p:sp>
        <p:nvSpPr>
          <p:cNvPr id="35" name="TextBox 34"/>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Emotion-Recognizing Smart Glasses</a:t>
            </a:r>
            <a:r>
              <a:rPr sz="800" b="0" i="0" u="none" strike="noStrike">
                <a:solidFill>
                  <a:srgbClr val="000000"/>
                </a:solidFill>
                <a:latin typeface="Arial"/>
              </a:rPr>
              <a:t>
The Emotient App Will Let Google Glass Read Human Emotion</a:t>
            </a:r>
          </a:p>
        </p:txBody>
      </p:sp>
      <p:pic>
        <p:nvPicPr>
          <p:cNvPr id="36"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7"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8" name="bar1" descr="bar1"/>
          <p:cNvPicPr>
            <a:picLocks noChangeAspect="1"/>
          </p:cNvPicPr>
          <p:nvPr/>
        </p:nvPicPr>
        <p:blipFill>
          <a:blip r:embed="rId26"/>
          <a:stretch>
            <a:fillRect/>
          </a:stretch>
        </p:blipFill>
        <p:spPr>
          <a:xfrm>
            <a:off x="6905625" y="3143250"/>
            <a:ext cx="571500" cy="38100"/>
          </a:xfrm>
          <a:prstGeom prst="rect">
            <a:avLst/>
          </a:prstGeom>
        </p:spPr>
      </p:pic>
      <p:sp>
        <p:nvSpPr>
          <p:cNvPr id="39" name="TextBox 38"/>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Behavior-Monitoring Bicycle Cameras</a:t>
            </a:r>
            <a:r>
              <a:rPr sz="800" b="0" i="0" u="none" strike="noStrike">
                <a:solidFill>
                  <a:srgbClr val="000000"/>
                </a:solidFill>
                <a:latin typeface="Arial"/>
              </a:rPr>
              <a:t>
The Fly6 Captures the Behavior of People Around the Rider</a:t>
            </a:r>
          </a:p>
        </p:txBody>
      </p:sp>
      <p:pic>
        <p:nvPicPr>
          <p:cNvPr id="40" name="Image" descr="Image">
            <a:hlinkClick r:id="rId27" tooltip="Go to trend"/>
          </p:cNvPr>
          <p:cNvPicPr>
            <a:picLocks noChangeAspect="1"/>
          </p:cNvPicPr>
          <p:nvPr/>
        </p:nvPicPr>
        <p:blipFill>
          <a:blip r:embed="rId28"/>
          <a:stretch>
            <a:fillRect/>
          </a:stretch>
        </p:blipFill>
        <p:spPr>
          <a:xfrm>
            <a:off x="5810250" y="4000500"/>
            <a:ext cx="1905000" cy="1247775"/>
          </a:xfrm>
          <a:prstGeom prst="rect">
            <a:avLst/>
          </a:prstGeom>
        </p:spPr>
      </p:pic>
      <p:pic>
        <p:nvPicPr>
          <p:cNvPr id="41" name="bar1" descr="bar1"/>
          <p:cNvPicPr>
            <a:picLocks noChangeAspect="1"/>
          </p:cNvPicPr>
          <p:nvPr/>
        </p:nvPicPr>
        <p:blipFill>
          <a:blip r:embed="rId22"/>
          <a:stretch>
            <a:fillRect/>
          </a:stretch>
        </p:blipFill>
        <p:spPr>
          <a:xfrm>
            <a:off x="5810250" y="5238750"/>
            <a:ext cx="1905000" cy="38100"/>
          </a:xfrm>
          <a:prstGeom prst="rect">
            <a:avLst/>
          </a:prstGeom>
        </p:spPr>
      </p:pic>
      <p:pic>
        <p:nvPicPr>
          <p:cNvPr id="42" name="bar1" descr="bar1"/>
          <p:cNvPicPr>
            <a:picLocks noChangeAspect="1"/>
          </p:cNvPicPr>
          <p:nvPr/>
        </p:nvPicPr>
        <p:blipFill>
          <a:blip r:embed="rId26"/>
          <a:stretch>
            <a:fillRect/>
          </a:stretch>
        </p:blipFill>
        <p:spPr>
          <a:xfrm>
            <a:off x="5810250" y="5238750"/>
            <a:ext cx="571500" cy="38100"/>
          </a:xfrm>
          <a:prstGeom prst="rect">
            <a:avLst/>
          </a:prstGeom>
        </p:spPr>
      </p:pic>
      <p:sp>
        <p:nvSpPr>
          <p:cNvPr id="43" name="TextBox 42"/>
          <p:cNvSpPr txBox="1"/>
          <p:nvPr/>
        </p:nvSpPr>
        <p:spPr>
          <a:xfrm>
            <a:off x="571500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Emotion-Detecting Cameras</a:t>
            </a:r>
            <a:r>
              <a:rPr sz="800" b="0" i="0" u="none" strike="noStrike">
                <a:solidFill>
                  <a:srgbClr val="000000"/>
                </a:solidFill>
                <a:latin typeface="Arial"/>
              </a:rPr>
              <a:t>
Researchers Introduce Emotion-Detecting Camera for Cars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1905000"/>
            <a:ext cx="8572500" cy="571500"/>
          </a:xfrm>
          <a:prstGeom prst="rect">
            <a:avLst/>
          </a:prstGeom>
        </p:spPr>
        <p:txBody>
          <a:bodyPr vertOverflow="overflow" horzOverflow="overflow" wrap="square" lIns="91440" tIns="45720" rIns="91440" bIns="45720" numCol="1" rtlCol="0">
            <a:spAutoFit/>
          </a:bodyPr>
          <a:lstStyle/>
          <a:p>
            <a:pPr marL="0" marR="0" lvl="0" indent="0" algn="l" fontAlgn="base"/>
            <a:r>
              <a:rPr sz="6000" b="1" i="0" u="none" strike="noStrike">
                <a:solidFill>
                  <a:srgbClr val="000000"/>
                </a:solidFill>
                <a:latin typeface="Arial"/>
              </a:rPr>
              <a:t>ii. Clustered Lists</a:t>
            </a: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5" name="TextBox 4"/>
          <p:cNvSpPr txBox="1"/>
          <p:nvPr/>
        </p:nvSpPr>
        <p:spPr>
          <a:xfrm>
            <a:off x="381000" y="3190875"/>
            <a:ext cx="809625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Collections of Unique Ideas</a:t>
            </a:r>
          </a:p>
        </p:txBody>
      </p:sp>
      <p:sp>
        <p:nvSpPr>
          <p:cNvPr id="6" name="TextBox 5"/>
          <p:cNvSpPr txBox="1"/>
          <p:nvPr/>
        </p:nvSpPr>
        <p:spPr>
          <a:xfrm>
            <a:off x="381000" y="4286250"/>
            <a:ext cx="8382000" cy="1143000"/>
          </a:xfrm>
          <a:prstGeom prst="rect">
            <a:avLst/>
          </a:prstGeom>
        </p:spPr>
        <p:txBody>
          <a:bodyPr vertOverflow="overflow" horzOverflow="overflow" wrap="square" lIns="91440" tIns="45720" rIns="91440" bIns="45720" numCol="1" rtlCol="0">
            <a:spAutoFit/>
          </a:bodyPr>
          <a:lstStyle/>
          <a:p>
            <a:pPr marL="0" marR="0" lvl="0" indent="0" algn="l" fontAlgn="base"/>
            <a:r>
              <a:rPr sz="1400" b="0" i="0" u="none" strike="noStrike">
                <a:solidFill>
                  <a:srgbClr val="000000"/>
                </a:solidFill>
                <a:latin typeface="Arial"/>
              </a:rPr>
              <a:t>Similar to a PRO Trend, each cluster features numerous micro-trends. The main difference is that PRO Trend illuminates a unique consumer insight, but most clusters are larger lists with many examples.   In other words, clusters are more like collections of unique ideas.  Our team and software has created tens of thousands of clusters, which you can track and filter at: TrendHunter.com/dashboard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4EA9"/>
                </a:solidFill>
                <a:latin typeface="Arial"/>
              </a:rPr>
              <a:t>10 Wearable Payment Devices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From Digital Payment Jewelry to Credit Card Timepieces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These wearable payment devices make it incredibly easy for consumers to make purchases. Bracelets and watches are accessories that people commonly put on before leaving the house and infusing these items with digital purchasing capabilities adds even more value to them. The 'RumbaTime Perry Go' and 'PayPass' are examples of watches that can be swiped just like a credit card.
By: Laura McQuarrie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Ideas + 88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http://www.trendhunter.com/id/208766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3.6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76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381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4097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Tattooed Electronic Skin Sensors</a:t>
            </a:r>
            <a:r>
              <a:rPr sz="800" b="0" i="0" u="none" strike="noStrike">
                <a:solidFill>
                  <a:srgbClr val="000000"/>
                </a:solidFill>
                <a:latin typeface="Arial"/>
              </a:rPr>
              <a:t>
These Researchers Developed Tattooable Health Monitoring Sensors</a:t>
            </a:r>
          </a:p>
        </p:txBody>
      </p:sp>
      <p:pic>
        <p:nvPicPr>
          <p:cNvPr id="32"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4" name="bar1" descr="bar1"/>
          <p:cNvPicPr>
            <a:picLocks noChangeAspect="1"/>
          </p:cNvPicPr>
          <p:nvPr/>
        </p:nvPicPr>
        <p:blipFill>
          <a:blip r:embed="rId22"/>
          <a:stretch>
            <a:fillRect/>
          </a:stretch>
        </p:blipFill>
        <p:spPr>
          <a:xfrm>
            <a:off x="2524125" y="3143250"/>
            <a:ext cx="1028700" cy="38100"/>
          </a:xfrm>
          <a:prstGeom prst="rect">
            <a:avLst/>
          </a:prstGeom>
        </p:spPr>
      </p:pic>
      <p:sp>
        <p:nvSpPr>
          <p:cNvPr id="35" name="TextBox 34"/>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Credit Card Timepieces</a:t>
            </a:r>
            <a:r>
              <a:rPr sz="800" b="0" i="0" u="none" strike="noStrike">
                <a:solidFill>
                  <a:srgbClr val="000000"/>
                </a:solidFill>
                <a:latin typeface="Arial"/>
              </a:rPr>
              <a:t>
LAKS Watch2Pay System Allows for Contactless Payments</a:t>
            </a:r>
          </a:p>
        </p:txBody>
      </p:sp>
      <p:pic>
        <p:nvPicPr>
          <p:cNvPr id="36"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7"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38" name="bar1" descr="bar1"/>
          <p:cNvPicPr>
            <a:picLocks noChangeAspect="1"/>
          </p:cNvPicPr>
          <p:nvPr/>
        </p:nvPicPr>
        <p:blipFill>
          <a:blip r:embed="rId25"/>
          <a:stretch>
            <a:fillRect/>
          </a:stretch>
        </p:blipFill>
        <p:spPr>
          <a:xfrm>
            <a:off x="4714875" y="3143250"/>
            <a:ext cx="1143000" cy="38100"/>
          </a:xfrm>
          <a:prstGeom prst="rect">
            <a:avLst/>
          </a:prstGeom>
        </p:spPr>
      </p:pic>
      <p:sp>
        <p:nvSpPr>
          <p:cNvPr id="39" name="TextBox 38"/>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Digital Payment Jewelry</a:t>
            </a:r>
            <a:r>
              <a:rPr sz="800" b="0" i="0" u="none" strike="noStrike">
                <a:solidFill>
                  <a:srgbClr val="000000"/>
                </a:solidFill>
                <a:latin typeface="Arial"/>
              </a:rPr>
              <a:t>
The Disneyland Electronic Bracelets Act as a Credit Card</a:t>
            </a:r>
          </a:p>
        </p:txBody>
      </p:sp>
      <p:pic>
        <p:nvPicPr>
          <p:cNvPr id="40"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1"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2" name="bar1" descr="bar1"/>
          <p:cNvPicPr>
            <a:picLocks noChangeAspect="1"/>
          </p:cNvPicPr>
          <p:nvPr/>
        </p:nvPicPr>
        <p:blipFill>
          <a:blip r:embed="rId28"/>
          <a:stretch>
            <a:fillRect/>
          </a:stretch>
        </p:blipFill>
        <p:spPr>
          <a:xfrm>
            <a:off x="6905625" y="3143250"/>
            <a:ext cx="685800" cy="38100"/>
          </a:xfrm>
          <a:prstGeom prst="rect">
            <a:avLst/>
          </a:prstGeom>
        </p:spPr>
      </p:pic>
      <p:sp>
        <p:nvSpPr>
          <p:cNvPr id="43" name="TextBox 42"/>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Budget-Saving Bracelets</a:t>
            </a:r>
            <a:r>
              <a:rPr sz="800" b="0" i="0" u="none" strike="noStrike">
                <a:solidFill>
                  <a:srgbClr val="000000"/>
                </a:solidFill>
                <a:latin typeface="Arial"/>
              </a:rPr>
              <a:t>
The Debitband Concept Payment System is a Physical Fiscal Reminder</a:t>
            </a:r>
          </a:p>
        </p:txBody>
      </p:sp>
      <p:pic>
        <p:nvPicPr>
          <p:cNvPr id="44"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5"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6" name="bar1" descr="bar1"/>
          <p:cNvPicPr>
            <a:picLocks noChangeAspect="1"/>
          </p:cNvPicPr>
          <p:nvPr/>
        </p:nvPicPr>
        <p:blipFill>
          <a:blip r:embed="rId28"/>
          <a:stretch>
            <a:fillRect/>
          </a:stretch>
        </p:blipFill>
        <p:spPr>
          <a:xfrm>
            <a:off x="333375" y="5238750"/>
            <a:ext cx="685800" cy="38100"/>
          </a:xfrm>
          <a:prstGeom prst="rect">
            <a:avLst/>
          </a:prstGeom>
        </p:spPr>
      </p:pic>
      <p:sp>
        <p:nvSpPr>
          <p:cNvPr id="47" name="TextBox 46"/>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Scannable Couture Gowns</a:t>
            </a:r>
            <a:r>
              <a:rPr sz="800" b="0" i="0" u="none" strike="noStrike">
                <a:solidFill>
                  <a:srgbClr val="000000"/>
                </a:solidFill>
                <a:latin typeface="Arial"/>
              </a:rPr>
              <a:t>
Vivienne Tam Debuted the QR Code Dress in her Fall 2013 Collection</a:t>
            </a:r>
          </a:p>
        </p:txBody>
      </p:sp>
      <p:pic>
        <p:nvPicPr>
          <p:cNvPr id="48"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3"/>
          <a:stretch>
            <a:fillRect/>
          </a:stretch>
        </p:blipFill>
        <p:spPr>
          <a:xfrm>
            <a:off x="2524125" y="5238750"/>
            <a:ext cx="87630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Instant Payment Timepieces</a:t>
            </a:r>
            <a:r>
              <a:rPr sz="800" b="0" i="0" u="none" strike="noStrike">
                <a:solidFill>
                  <a:srgbClr val="000000"/>
                </a:solidFill>
                <a:latin typeface="Arial"/>
              </a:rPr>
              <a:t>
The RumbaTime Perry Go Watch is Wired with Visa</a:t>
            </a:r>
          </a:p>
        </p:txBody>
      </p:sp>
      <p:pic>
        <p:nvPicPr>
          <p:cNvPr id="52"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3"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4" name="bar1" descr="bar1"/>
          <p:cNvPicPr>
            <a:picLocks noChangeAspect="1"/>
          </p:cNvPicPr>
          <p:nvPr/>
        </p:nvPicPr>
        <p:blipFill>
          <a:blip r:embed="rId36"/>
          <a:stretch>
            <a:fillRect/>
          </a:stretch>
        </p:blipFill>
        <p:spPr>
          <a:xfrm>
            <a:off x="4714875" y="5238750"/>
            <a:ext cx="742950" cy="38100"/>
          </a:xfrm>
          <a:prstGeom prst="rect">
            <a:avLst/>
          </a:prstGeom>
        </p:spPr>
      </p:pic>
      <p:sp>
        <p:nvSpPr>
          <p:cNvPr id="55" name="TextBox 54"/>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QR Code-Patterned Fashion</a:t>
            </a:r>
            <a:r>
              <a:rPr sz="800" b="0" i="0" u="none" strike="noStrike">
                <a:solidFill>
                  <a:srgbClr val="000000"/>
                </a:solidFill>
                <a:latin typeface="Arial"/>
              </a:rPr>
              <a:t>
Thorunn Arnadottir Integrates Technology with Fashion and Music</a:t>
            </a:r>
          </a:p>
        </p:txBody>
      </p:sp>
      <p:pic>
        <p:nvPicPr>
          <p:cNvPr id="56"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57"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58" name="bar1" descr="bar1"/>
          <p:cNvPicPr>
            <a:picLocks noChangeAspect="1"/>
          </p:cNvPicPr>
          <p:nvPr/>
        </p:nvPicPr>
        <p:blipFill>
          <a:blip r:embed="rId39"/>
          <a:stretch>
            <a:fillRect/>
          </a:stretch>
        </p:blipFill>
        <p:spPr>
          <a:xfrm>
            <a:off x="6905625" y="5238750"/>
            <a:ext cx="400050" cy="38100"/>
          </a:xfrm>
          <a:prstGeom prst="rect">
            <a:avLst/>
          </a:prstGeom>
        </p:spPr>
      </p:pic>
      <p:sp>
        <p:nvSpPr>
          <p:cNvPr id="59" name="TextBox 58"/>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 Payment Bracelets</a:t>
            </a:r>
            <a:r>
              <a:rPr sz="800" b="0" i="0" u="none" strike="noStrike">
                <a:solidFill>
                  <a:srgbClr val="000000"/>
                </a:solidFill>
                <a:latin typeface="Arial"/>
              </a:rPr>
              <a:t>
Vitaband Stores Health Data and Pays Your Medical Bills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4EA9"/>
                </a:solidFill>
                <a:latin typeface="Arial"/>
              </a:rPr>
              <a:t>10 Wearable Payment Devices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Ideas + 88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http://www.trendhunter.com/id/208766</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3.6</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76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3524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381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5143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Phone-Tapping Payments</a:t>
            </a:r>
            <a:r>
              <a:rPr sz="800" b="0" i="0" u="none" strike="noStrike">
                <a:solidFill>
                  <a:srgbClr val="000000"/>
                </a:solidFill>
                <a:latin typeface="Arial"/>
              </a:rPr>
              <a:t>
Bump Pay Allows You to Transfer Money to a Friend with a Tap of the Phones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4000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 Payment Processor Sheaths</a:t>
            </a:r>
            <a:r>
              <a:rPr sz="800" b="0" i="0" u="none" strike="noStrike">
                <a:solidFill>
                  <a:srgbClr val="000000"/>
                </a:solidFill>
                <a:latin typeface="Arial"/>
              </a:rPr>
              <a:t>
The Square Hoodie Keeps Your Square Safe and Nearby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57 Sensational Smartwatch Designs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From the New Apple Watches to Acupuncture-Inspired Wrist Bands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At yesterday's Apple 2014 event, Apple Watches were announced alongside the unveiling of the iPhone 6 and iPhone 6 Plus. This exciting revelation of Apple's first foray into wearable technology has been longly anticipated. Compatible with iOS 8, the Apple Watch has a variety of rectangular faces and six different metal band options in addition to features like the 'digital crown' and conversation button.
By: Alyson Wyers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57 Ideas + 230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http://www.trendhunter.com/id/259245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810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572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45720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5430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Wrist-Wrapped Smartphones</a:t>
            </a:r>
            <a:r>
              <a:rPr sz="800" b="0" i="0" u="none" strike="noStrike">
                <a:solidFill>
                  <a:srgbClr val="000000"/>
                </a:solidFill>
                <a:latin typeface="Arial"/>
              </a:rPr>
              <a:t>
The Samsung YOUM Smartwatch Has an Expansive 180-Degree Screen</a:t>
            </a:r>
          </a:p>
        </p:txBody>
      </p:sp>
      <p:pic>
        <p:nvPicPr>
          <p:cNvPr id="32"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4" name="bar1" descr="bar1"/>
          <p:cNvPicPr>
            <a:picLocks noChangeAspect="1"/>
          </p:cNvPicPr>
          <p:nvPr/>
        </p:nvPicPr>
        <p:blipFill>
          <a:blip r:embed="rId21"/>
          <a:stretch>
            <a:fillRect/>
          </a:stretch>
        </p:blipFill>
        <p:spPr>
          <a:xfrm>
            <a:off x="2524125" y="3143250"/>
            <a:ext cx="1619250" cy="38100"/>
          </a:xfrm>
          <a:prstGeom prst="rect">
            <a:avLst/>
          </a:prstGeom>
        </p:spPr>
      </p:pic>
      <p:sp>
        <p:nvSpPr>
          <p:cNvPr id="35" name="TextBox 34"/>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Hi-Tech Watch Accessories</a:t>
            </a:r>
            <a:r>
              <a:rPr sz="800" b="0" i="0" u="none" strike="noStrike">
                <a:solidFill>
                  <a:srgbClr val="000000"/>
                </a:solidFill>
                <a:latin typeface="Arial"/>
              </a:rPr>
              <a:t>
The Glance Watch Accessory Turns Any Watch into a Smartwatch</a:t>
            </a:r>
          </a:p>
        </p:txBody>
      </p:sp>
      <p:pic>
        <p:nvPicPr>
          <p:cNvPr id="36"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7"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38" name="bar1" descr="bar1"/>
          <p:cNvPicPr>
            <a:picLocks noChangeAspect="1"/>
          </p:cNvPicPr>
          <p:nvPr/>
        </p:nvPicPr>
        <p:blipFill>
          <a:blip r:embed="rId24"/>
          <a:stretch>
            <a:fillRect/>
          </a:stretch>
        </p:blipFill>
        <p:spPr>
          <a:xfrm>
            <a:off x="4714875" y="3143250"/>
            <a:ext cx="1371600" cy="38100"/>
          </a:xfrm>
          <a:prstGeom prst="rect">
            <a:avLst/>
          </a:prstGeom>
        </p:spPr>
      </p:pic>
      <p:sp>
        <p:nvSpPr>
          <p:cNvPr id="39" name="TextBox 38"/>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Cuff-Style Smart Watches</a:t>
            </a:r>
            <a:r>
              <a:rPr sz="800" b="0" i="0" u="none" strike="noStrike">
                <a:solidFill>
                  <a:srgbClr val="000000"/>
                </a:solidFill>
                <a:latin typeface="Arial"/>
              </a:rPr>
              <a:t>
Esben Oxholm's iWatch Concept Anticipates an Inevitably Streamlined Look</a:t>
            </a:r>
          </a:p>
        </p:txBody>
      </p:sp>
      <p:pic>
        <p:nvPicPr>
          <p:cNvPr id="40"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1"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2" name="bar1" descr="bar1"/>
          <p:cNvPicPr>
            <a:picLocks noChangeAspect="1"/>
          </p:cNvPicPr>
          <p:nvPr/>
        </p:nvPicPr>
        <p:blipFill>
          <a:blip r:embed="rId27"/>
          <a:stretch>
            <a:fillRect/>
          </a:stretch>
        </p:blipFill>
        <p:spPr>
          <a:xfrm>
            <a:off x="6905625" y="3143250"/>
            <a:ext cx="1600200" cy="38100"/>
          </a:xfrm>
          <a:prstGeom prst="rect">
            <a:avLst/>
          </a:prstGeom>
        </p:spPr>
      </p:pic>
      <p:sp>
        <p:nvSpPr>
          <p:cNvPr id="43" name="TextBox 42"/>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Simplified Smartwatches</a:t>
            </a:r>
            <a:r>
              <a:rPr sz="800" b="0" i="0" u="none" strike="noStrike">
                <a:solidFill>
                  <a:srgbClr val="000000"/>
                </a:solidFill>
                <a:latin typeface="Arial"/>
              </a:rPr>
              <a:t>
The Cyclus Watch by Holy Tracks Fitness and Interprets Smartphones</a:t>
            </a:r>
          </a:p>
        </p:txBody>
      </p:sp>
      <p:pic>
        <p:nvPicPr>
          <p:cNvPr id="44"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5"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46" name="bar1" descr="bar1"/>
          <p:cNvPicPr>
            <a:picLocks noChangeAspect="1"/>
          </p:cNvPicPr>
          <p:nvPr/>
        </p:nvPicPr>
        <p:blipFill>
          <a:blip r:embed="rId30"/>
          <a:stretch>
            <a:fillRect/>
          </a:stretch>
        </p:blipFill>
        <p:spPr>
          <a:xfrm>
            <a:off x="333375" y="5238750"/>
            <a:ext cx="1581150" cy="38100"/>
          </a:xfrm>
          <a:prstGeom prst="rect">
            <a:avLst/>
          </a:prstGeom>
        </p:spPr>
      </p:pic>
      <p:sp>
        <p:nvSpPr>
          <p:cNvPr id="47" name="TextBox 46"/>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Revolutionary Smartphone Watches</a:t>
            </a:r>
            <a:r>
              <a:rPr sz="800" b="0" i="0" u="none" strike="noStrike">
                <a:solidFill>
                  <a:srgbClr val="000000"/>
                </a:solidFill>
                <a:latin typeface="Arial"/>
              </a:rPr>
              <a:t>
The Arrow Smartwatch is a Timepiece with an HD Camera</a:t>
            </a:r>
          </a:p>
        </p:txBody>
      </p:sp>
      <p:pic>
        <p:nvPicPr>
          <p:cNvPr id="48"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3"/>
          <a:stretch>
            <a:fillRect/>
          </a:stretch>
        </p:blipFill>
        <p:spPr>
          <a:xfrm>
            <a:off x="2524125" y="5238750"/>
            <a:ext cx="140970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7-in-1 Wrist-Worn Gadgets</a:t>
            </a:r>
            <a:r>
              <a:rPr sz="800" b="0" i="0" u="none" strike="noStrike">
                <a:solidFill>
                  <a:srgbClr val="000000"/>
                </a:solidFill>
                <a:latin typeface="Arial"/>
              </a:rPr>
              <a:t>
The LifeHub is a Smartphone, a Projector, a Watch, a Speaker and More</a:t>
            </a:r>
          </a:p>
        </p:txBody>
      </p:sp>
      <p:pic>
        <p:nvPicPr>
          <p:cNvPr id="52"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3"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54" name="bar1" descr="bar1"/>
          <p:cNvPicPr>
            <a:picLocks noChangeAspect="1"/>
          </p:cNvPicPr>
          <p:nvPr/>
        </p:nvPicPr>
        <p:blipFill>
          <a:blip r:embed="rId30"/>
          <a:stretch>
            <a:fillRect/>
          </a:stretch>
        </p:blipFill>
        <p:spPr>
          <a:xfrm>
            <a:off x="4714875" y="5238750"/>
            <a:ext cx="1581150" cy="38100"/>
          </a:xfrm>
          <a:prstGeom prst="rect">
            <a:avLst/>
          </a:prstGeom>
        </p:spPr>
      </p:pic>
      <p:sp>
        <p:nvSpPr>
          <p:cNvPr id="55" name="TextBox 54"/>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Strikingly Sleek Smartwatches</a:t>
            </a:r>
            <a:r>
              <a:rPr sz="800" b="0" i="0" u="none" strike="noStrike">
                <a:solidFill>
                  <a:srgbClr val="000000"/>
                </a:solidFill>
                <a:latin typeface="Arial"/>
              </a:rPr>
              <a:t>
The Moto 360 Drowns Out the Competition When It Comes to Design</a:t>
            </a:r>
          </a:p>
        </p:txBody>
      </p:sp>
      <p:pic>
        <p:nvPicPr>
          <p:cNvPr id="56" name="Image" descr="Image">
            <a:hlinkClick r:id="rId36" tooltip="Go to trend"/>
          </p:cNvPr>
          <p:cNvPicPr>
            <a:picLocks noChangeAspect="1"/>
          </p:cNvPicPr>
          <p:nvPr/>
        </p:nvPicPr>
        <p:blipFill>
          <a:blip r:embed="rId37"/>
          <a:stretch>
            <a:fillRect/>
          </a:stretch>
        </p:blipFill>
        <p:spPr>
          <a:xfrm>
            <a:off x="6905625" y="4000500"/>
            <a:ext cx="1905000" cy="1247775"/>
          </a:xfrm>
          <a:prstGeom prst="rect">
            <a:avLst/>
          </a:prstGeom>
        </p:spPr>
      </p:pic>
      <p:pic>
        <p:nvPicPr>
          <p:cNvPr id="57" name="bar1" descr="bar1"/>
          <p:cNvPicPr>
            <a:picLocks noChangeAspect="1"/>
          </p:cNvPicPr>
          <p:nvPr/>
        </p:nvPicPr>
        <p:blipFill>
          <a:blip r:embed="rId17"/>
          <a:stretch>
            <a:fillRect/>
          </a:stretch>
        </p:blipFill>
        <p:spPr>
          <a:xfrm>
            <a:off x="6905625" y="5238750"/>
            <a:ext cx="1905000" cy="38100"/>
          </a:xfrm>
          <a:prstGeom prst="rect">
            <a:avLst/>
          </a:prstGeom>
        </p:spPr>
      </p:pic>
      <p:pic>
        <p:nvPicPr>
          <p:cNvPr id="58" name="bar1" descr="bar1"/>
          <p:cNvPicPr>
            <a:picLocks noChangeAspect="1"/>
          </p:cNvPicPr>
          <p:nvPr/>
        </p:nvPicPr>
        <p:blipFill>
          <a:blip r:embed="rId38"/>
          <a:stretch>
            <a:fillRect/>
          </a:stretch>
        </p:blipFill>
        <p:spPr>
          <a:xfrm>
            <a:off x="6905625" y="5238750"/>
            <a:ext cx="1733550" cy="38100"/>
          </a:xfrm>
          <a:prstGeom prst="rect">
            <a:avLst/>
          </a:prstGeom>
        </p:spPr>
      </p:pic>
      <p:sp>
        <p:nvSpPr>
          <p:cNvPr id="59" name="TextBox 58"/>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Opulent Wearable Technology</a:t>
            </a:r>
            <a:r>
              <a:rPr sz="800" b="0" i="0" u="none" strike="noStrike">
                <a:solidFill>
                  <a:srgbClr val="000000"/>
                </a:solidFill>
                <a:latin typeface="Arial"/>
              </a:rPr>
              <a:t>
Swarovski for Samsung Collection is Meant for Fashion Mavens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57 Sensational Smartwatch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57 Ideas + 230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http://www.trendhunter.com/id/259245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572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572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15049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Auto-Inspired Smartwatches</a:t>
            </a:r>
            <a:r>
              <a:rPr sz="800" b="0" i="0" u="none" strike="noStrike">
                <a:solidFill>
                  <a:srgbClr val="000000"/>
                </a:solidFill>
                <a:latin typeface="Arial"/>
              </a:rPr>
              <a:t>
The New Hewlett Packard Smartwatch Looks Impressively Stylish</a:t>
            </a:r>
          </a:p>
        </p:txBody>
      </p:sp>
      <p:pic>
        <p:nvPicPr>
          <p:cNvPr id="31"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1"/>
          <a:stretch>
            <a:fillRect/>
          </a:stretch>
        </p:blipFill>
        <p:spPr>
          <a:xfrm>
            <a:off x="2524125" y="2762250"/>
            <a:ext cx="14287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Elegantly Curved Concept Timepieces</a:t>
            </a:r>
            <a:r>
              <a:rPr sz="800" b="0" i="0" u="none" strike="noStrike">
                <a:solidFill>
                  <a:srgbClr val="000000"/>
                </a:solidFill>
                <a:latin typeface="Arial"/>
              </a:rPr>
              <a:t>
The New Creoir Ibis Smartwatch Concept Has Been Unveiled</a:t>
            </a:r>
          </a:p>
        </p:txBody>
      </p:sp>
      <p:pic>
        <p:nvPicPr>
          <p:cNvPr id="35"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4"/>
          <a:stretch>
            <a:fillRect/>
          </a:stretch>
        </p:blipFill>
        <p:spPr>
          <a:xfrm>
            <a:off x="4714875" y="2762250"/>
            <a:ext cx="13144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Interactive Mobile Timepieces</a:t>
            </a:r>
            <a:r>
              <a:rPr sz="800" b="0" i="0" u="none" strike="noStrike">
                <a:solidFill>
                  <a:srgbClr val="000000"/>
                </a:solidFill>
                <a:latin typeface="Arial"/>
              </a:rPr>
              <a:t>
The Neptune Pine Smartwatch Was Showcased at 2014 CES</a:t>
            </a:r>
          </a:p>
        </p:txBody>
      </p:sp>
      <p:pic>
        <p:nvPicPr>
          <p:cNvPr id="39"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7"/>
          <a:stretch>
            <a:fillRect/>
          </a:stretch>
        </p:blipFill>
        <p:spPr>
          <a:xfrm>
            <a:off x="6905625" y="2762250"/>
            <a:ext cx="15621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Sleek High-Tech Smartwatches</a:t>
            </a:r>
            <a:r>
              <a:rPr sz="800" b="0" i="0" u="none" strike="noStrike">
                <a:solidFill>
                  <a:srgbClr val="000000"/>
                </a:solidFill>
                <a:latin typeface="Arial"/>
              </a:rPr>
              <a:t>
The Moto 360 Smarwatch Blends High-Tech Specs &amp; a Fashionable Design</a:t>
            </a:r>
          </a:p>
        </p:txBody>
      </p:sp>
      <p:pic>
        <p:nvPicPr>
          <p:cNvPr id="43"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0"/>
          <a:stretch>
            <a:fillRect/>
          </a:stretch>
        </p:blipFill>
        <p:spPr>
          <a:xfrm>
            <a:off x="333375" y="4857750"/>
            <a:ext cx="15240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Customizable Smartwatches</a:t>
            </a:r>
            <a:r>
              <a:rPr sz="800" b="0" i="0" u="none" strike="noStrike">
                <a:solidFill>
                  <a:srgbClr val="000000"/>
                </a:solidFill>
                <a:latin typeface="Arial"/>
              </a:rPr>
              <a:t>
Blocks is a Modular Solution for Wearable Technology</a:t>
            </a:r>
          </a:p>
        </p:txBody>
      </p:sp>
      <p:pic>
        <p:nvPicPr>
          <p:cNvPr id="47"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3"/>
          <a:stretch>
            <a:fillRect/>
          </a:stretch>
        </p:blipFill>
        <p:spPr>
          <a:xfrm>
            <a:off x="2524125" y="4857750"/>
            <a:ext cx="15430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Elegant Handcrafted Smartwatches</a:t>
            </a:r>
            <a:r>
              <a:rPr sz="800" b="0" i="0" u="none" strike="noStrike">
                <a:solidFill>
                  <a:srgbClr val="000000"/>
                </a:solidFill>
                <a:latin typeface="Arial"/>
              </a:rPr>
              <a:t>
The Asus ZenWatch Blends Classic Watch Design &amp; Modern Technology</a:t>
            </a:r>
          </a:p>
        </p:txBody>
      </p:sp>
      <p:pic>
        <p:nvPicPr>
          <p:cNvPr id="51"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6"/>
          <a:stretch>
            <a:fillRect/>
          </a:stretch>
        </p:blipFill>
        <p:spPr>
          <a:xfrm>
            <a:off x="4714875" y="4857750"/>
            <a:ext cx="14478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Disguised Hi-Tech Watches</a:t>
            </a:r>
            <a:r>
              <a:rPr sz="800" b="0" i="0" u="none" strike="noStrike">
                <a:solidFill>
                  <a:srgbClr val="000000"/>
                </a:solidFill>
                <a:latin typeface="Arial"/>
              </a:rPr>
              <a:t>
Withings Activite is a Good-Looking Design with Fitness Tracking Options</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9"/>
          <a:stretch>
            <a:fillRect/>
          </a:stretch>
        </p:blipFill>
        <p:spPr>
          <a:xfrm>
            <a:off x="6905625" y="4857750"/>
            <a:ext cx="13906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Armband Hearing Aids</a:t>
            </a:r>
            <a:r>
              <a:rPr sz="800" b="0" i="0" u="none" strike="noStrike">
                <a:solidFill>
                  <a:srgbClr val="000000"/>
                </a:solidFill>
                <a:latin typeface="Arial"/>
              </a:rPr>
              <a:t>
The Close Wristband Translates Sounds into Tangible Vibrations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57 Sensational Smartwatch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57 Ideas + 230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http://www.trendhunter.com/id/259245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572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572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13906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Stylish Versatile Smartwatches</a:t>
            </a:r>
            <a:r>
              <a:rPr sz="800" b="0" i="0" u="none" strike="noStrike">
                <a:solidFill>
                  <a:srgbClr val="000000"/>
                </a:solidFill>
                <a:latin typeface="Arial"/>
              </a:rPr>
              <a:t>
The Apple Watch Comes in Three Models with Six Different Straps</a:t>
            </a:r>
          </a:p>
        </p:txBody>
      </p:sp>
      <p:pic>
        <p:nvPicPr>
          <p:cNvPr id="31"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1"/>
          <a:stretch>
            <a:fillRect/>
          </a:stretch>
        </p:blipFill>
        <p:spPr>
          <a:xfrm>
            <a:off x="2524125" y="2762250"/>
            <a:ext cx="13144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Protective Parent Smartwatches</a:t>
            </a:r>
            <a:r>
              <a:rPr sz="800" b="0" i="0" u="none" strike="noStrike">
                <a:solidFill>
                  <a:srgbClr val="000000"/>
                </a:solidFill>
                <a:latin typeface="Arial"/>
              </a:rPr>
              <a:t>
AT&amp;T Will Offer a Child-Tracking Filip Smartwatch to Customers</a:t>
            </a:r>
          </a:p>
        </p:txBody>
      </p:sp>
      <p:pic>
        <p:nvPicPr>
          <p:cNvPr id="35"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4"/>
          <a:stretch>
            <a:fillRect/>
          </a:stretch>
        </p:blipFill>
        <p:spPr>
          <a:xfrm>
            <a:off x="4714875" y="2762250"/>
            <a:ext cx="12573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Luxury Auto-Synced Smartwatches</a:t>
            </a:r>
            <a:r>
              <a:rPr sz="800" b="0" i="0" u="none" strike="noStrike">
                <a:solidFill>
                  <a:srgbClr val="000000"/>
                </a:solidFill>
                <a:latin typeface="Arial"/>
              </a:rPr>
              <a:t>
The Mercedes Pebble Smartwatch is Synced with Your Car</a:t>
            </a:r>
          </a:p>
        </p:txBody>
      </p:sp>
      <p:pic>
        <p:nvPicPr>
          <p:cNvPr id="39"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18"/>
          <a:stretch>
            <a:fillRect/>
          </a:stretch>
        </p:blipFill>
        <p:spPr>
          <a:xfrm>
            <a:off x="6905625" y="2762250"/>
            <a:ext cx="13906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Interchangeable Smartwatches</a:t>
            </a:r>
            <a:r>
              <a:rPr sz="800" b="0" i="0" u="none" strike="noStrike">
                <a:solidFill>
                  <a:srgbClr val="000000"/>
                </a:solidFill>
                <a:latin typeface="Arial"/>
              </a:rPr>
              <a:t>
The Omate X Connects with both Android and iPhones</a:t>
            </a:r>
          </a:p>
        </p:txBody>
      </p:sp>
      <p:pic>
        <p:nvPicPr>
          <p:cNvPr id="43"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29"/>
          <a:stretch>
            <a:fillRect/>
          </a:stretch>
        </p:blipFill>
        <p:spPr>
          <a:xfrm>
            <a:off x="333375" y="4857750"/>
            <a:ext cx="12001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Constantly Connected Wrist Watches</a:t>
            </a:r>
            <a:r>
              <a:rPr sz="800" b="0" i="0" u="none" strike="noStrike">
                <a:solidFill>
                  <a:srgbClr val="000000"/>
                </a:solidFill>
                <a:latin typeface="Arial"/>
              </a:rPr>
              <a:t>
Samsung Galaxy Gear Smartwatch Will Tell You Move Than the Time</a:t>
            </a:r>
          </a:p>
        </p:txBody>
      </p:sp>
      <p:pic>
        <p:nvPicPr>
          <p:cNvPr id="47"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2"/>
          <a:stretch>
            <a:fillRect/>
          </a:stretch>
        </p:blipFill>
        <p:spPr>
          <a:xfrm>
            <a:off x="2524125" y="4857750"/>
            <a:ext cx="133350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Proactively Notifying Smartwatches</a:t>
            </a:r>
            <a:r>
              <a:rPr sz="800" b="0" i="0" u="none" strike="noStrike">
                <a:solidFill>
                  <a:srgbClr val="000000"/>
                </a:solidFill>
                <a:latin typeface="Arial"/>
              </a:rPr>
              <a:t>
The Martian Notifier Smartwatch Looks Like a Regular Watch</a:t>
            </a:r>
          </a:p>
        </p:txBody>
      </p:sp>
      <p:pic>
        <p:nvPicPr>
          <p:cNvPr id="51" name="Image" descr="Image">
            <a:hlinkClick r:id="rId33" tooltip="Go to trend"/>
          </p:cNvPr>
          <p:cNvPicPr>
            <a:picLocks noChangeAspect="1"/>
          </p:cNvPicPr>
          <p:nvPr/>
        </p:nvPicPr>
        <p:blipFill>
          <a:blip r:embed="rId34"/>
          <a:stretch>
            <a:fillRect/>
          </a:stretch>
        </p:blipFill>
        <p:spPr>
          <a:xfrm>
            <a:off x="4714875" y="3619500"/>
            <a:ext cx="1905000" cy="1257300"/>
          </a:xfrm>
          <a:prstGeom prst="rect">
            <a:avLst/>
          </a:prstGeom>
        </p:spPr>
      </p:pic>
      <p:pic>
        <p:nvPicPr>
          <p:cNvPr id="52"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5"/>
          <a:stretch>
            <a:fillRect/>
          </a:stretch>
        </p:blipFill>
        <p:spPr>
          <a:xfrm>
            <a:off x="4714875" y="4857750"/>
            <a:ext cx="12382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Wristwatch Boarding Passes</a:t>
            </a:r>
            <a:r>
              <a:rPr sz="800" b="0" i="0" u="none" strike="noStrike">
                <a:solidFill>
                  <a:srgbClr val="000000"/>
                </a:solidFill>
                <a:latin typeface="Arial"/>
              </a:rPr>
              <a:t>
The Sony SmartWatch 2 Can Function as a Wearable Boarding Pass</a:t>
            </a:r>
          </a:p>
        </p:txBody>
      </p:sp>
      <p:pic>
        <p:nvPicPr>
          <p:cNvPr id="55"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5"/>
          <a:stretch>
            <a:fillRect/>
          </a:stretch>
        </p:blipFill>
        <p:spPr>
          <a:xfrm>
            <a:off x="6905625" y="4857750"/>
            <a:ext cx="12382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Sleek Masculine Watches</a:t>
            </a:r>
            <a:r>
              <a:rPr sz="800" b="0" i="0" u="none" strike="noStrike">
                <a:solidFill>
                  <a:srgbClr val="000000"/>
                </a:solidFill>
                <a:latin typeface="Arial"/>
              </a:rPr>
              <a:t>
The Void V03D Watch is a Clean and Uncomplicated Timepiece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 descr="Image2"/>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57 Sensational Smartwatch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57 Ideas + 230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http://www.trendhunter.com/id/259245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572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572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13716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Sporty Smartwatches</a:t>
            </a:r>
            <a:r>
              <a:rPr sz="800" b="0" i="0" u="none" strike="noStrike">
                <a:solidFill>
                  <a:srgbClr val="000000"/>
                </a:solidFill>
                <a:latin typeface="Arial"/>
              </a:rPr>
              <a:t>
The Sony Smartwatch 2  Has a Modern Design and High-Tech Features</a:t>
            </a:r>
          </a:p>
        </p:txBody>
      </p:sp>
      <p:pic>
        <p:nvPicPr>
          <p:cNvPr id="31"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1"/>
          <a:stretch>
            <a:fillRect/>
          </a:stretch>
        </p:blipFill>
        <p:spPr>
          <a:xfrm>
            <a:off x="2524125" y="2762250"/>
            <a:ext cx="12382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Curved 3G Smartwatches</a:t>
            </a:r>
            <a:r>
              <a:rPr sz="800" b="0" i="0" u="none" strike="noStrike">
                <a:solidFill>
                  <a:srgbClr val="000000"/>
                </a:solidFill>
                <a:latin typeface="Arial"/>
              </a:rPr>
              <a:t>
The Samsung Gear S Smarwatch Has a Curved Screen and 3G Connectivity</a:t>
            </a:r>
          </a:p>
        </p:txBody>
      </p:sp>
      <p:pic>
        <p:nvPicPr>
          <p:cNvPr id="35"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4"/>
          <a:stretch>
            <a:fillRect/>
          </a:stretch>
        </p:blipFill>
        <p:spPr>
          <a:xfrm>
            <a:off x="4714875" y="2762250"/>
            <a:ext cx="9525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Sporty Navigational Timepieces</a:t>
            </a:r>
            <a:r>
              <a:rPr sz="800" b="0" i="0" u="none" strike="noStrike">
                <a:solidFill>
                  <a:srgbClr val="000000"/>
                </a:solidFill>
                <a:latin typeface="Arial"/>
              </a:rPr>
              <a:t>
The TomTom Multi-Sport GPS Watch Tracks, Times and Directs Athletes</a:t>
            </a:r>
          </a:p>
        </p:txBody>
      </p:sp>
      <p:pic>
        <p:nvPicPr>
          <p:cNvPr id="39"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7"/>
          <a:stretch>
            <a:fillRect/>
          </a:stretch>
        </p:blipFill>
        <p:spPr>
          <a:xfrm>
            <a:off x="6905625" y="2762250"/>
            <a:ext cx="11620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Fitness-Tracking Smartwatches</a:t>
            </a:r>
            <a:r>
              <a:rPr sz="800" b="0" i="0" u="none" strike="noStrike">
                <a:solidFill>
                  <a:srgbClr val="000000"/>
                </a:solidFill>
                <a:latin typeface="Arial"/>
              </a:rPr>
              <a:t>
The Multitasking Acer Liquid Leap Has a Slender, Jewelry-Like Look</a:t>
            </a:r>
          </a:p>
        </p:txBody>
      </p:sp>
      <p:pic>
        <p:nvPicPr>
          <p:cNvPr id="43"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0"/>
          <a:stretch>
            <a:fillRect/>
          </a:stretch>
        </p:blipFill>
        <p:spPr>
          <a:xfrm>
            <a:off x="333375" y="4857750"/>
            <a:ext cx="8191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Stunning Self-Sufficient Smartwatches</a:t>
            </a:r>
            <a:r>
              <a:rPr sz="800" b="0" i="0" u="none" strike="noStrike">
                <a:solidFill>
                  <a:srgbClr val="000000"/>
                </a:solidFill>
                <a:latin typeface="Arial"/>
              </a:rPr>
              <a:t>
The Intel Smartwatch Raises Eyebrows at CES 2014</a:t>
            </a:r>
          </a:p>
        </p:txBody>
      </p:sp>
      <p:pic>
        <p:nvPicPr>
          <p:cNvPr id="47"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3"/>
          <a:stretch>
            <a:fillRect/>
          </a:stretch>
        </p:blipFill>
        <p:spPr>
          <a:xfrm>
            <a:off x="2524125" y="4857750"/>
            <a:ext cx="9715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Health-Conscious Smartwatches</a:t>
            </a:r>
            <a:r>
              <a:rPr sz="800" b="0" i="0" u="none" strike="noStrike">
                <a:solidFill>
                  <a:srgbClr val="000000"/>
                </a:solidFill>
                <a:latin typeface="Arial"/>
              </a:rPr>
              <a:t>
The Samsung Galaxy Gear 2 Displays at CES 2014</a:t>
            </a:r>
          </a:p>
        </p:txBody>
      </p:sp>
      <p:pic>
        <p:nvPicPr>
          <p:cNvPr id="51"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6"/>
          <a:stretch>
            <a:fillRect/>
          </a:stretch>
        </p:blipFill>
        <p:spPr>
          <a:xfrm>
            <a:off x="4714875" y="4857750"/>
            <a:ext cx="8953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Stylish Wearable Social Gadgets</a:t>
            </a:r>
            <a:r>
              <a:rPr sz="800" b="0" i="0" u="none" strike="noStrike">
                <a:solidFill>
                  <a:srgbClr val="000000"/>
                </a:solidFill>
                <a:latin typeface="Arial"/>
              </a:rPr>
              <a:t>
The Sony Ericsson SmartWatch Connects You to Your Friends</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9"/>
          <a:stretch>
            <a:fillRect/>
          </a:stretch>
        </p:blipFill>
        <p:spPr>
          <a:xfrm>
            <a:off x="6905625" y="4857750"/>
            <a:ext cx="10858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Search Engine Smartwatches (UPDATE)</a:t>
            </a:r>
            <a:r>
              <a:rPr sz="800" b="0" i="0" u="none" strike="noStrike">
                <a:solidFill>
                  <a:srgbClr val="000000"/>
                </a:solidFill>
                <a:latin typeface="Arial"/>
              </a:rPr>
              <a:t>
More Information was Leaked on the Smartwatch from Google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57 Sensational Smartwatch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57 Ideas + 230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http://www.trendhunter.com/id/259245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572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572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11430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Smartphone-Inspired Watches</a:t>
            </a:r>
            <a:r>
              <a:rPr sz="800" b="0" i="0" u="none" strike="noStrike">
                <a:solidFill>
                  <a:srgbClr val="000000"/>
                </a:solidFill>
                <a:latin typeface="Arial"/>
              </a:rPr>
              <a:t>
The Google Smartwatch is Rumored to Face-Off Samsung and Apple</a:t>
            </a:r>
          </a:p>
        </p:txBody>
      </p:sp>
      <p:pic>
        <p:nvPicPr>
          <p:cNvPr id="31"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1"/>
          <a:stretch>
            <a:fillRect/>
          </a:stretch>
        </p:blipFill>
        <p:spPr>
          <a:xfrm>
            <a:off x="2524125" y="2762250"/>
            <a:ext cx="7239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Pseudo Smartphone Sports Watches</a:t>
            </a:r>
            <a:r>
              <a:rPr sz="800" b="0" i="0" u="none" strike="noStrike">
                <a:solidFill>
                  <a:srgbClr val="000000"/>
                </a:solidFill>
                <a:latin typeface="Arial"/>
              </a:rPr>
              <a:t>
The Dew Motion iStick Playtime Can Take Calls and Send Texts</a:t>
            </a:r>
          </a:p>
        </p:txBody>
      </p:sp>
      <p:pic>
        <p:nvPicPr>
          <p:cNvPr id="35"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4"/>
          <a:stretch>
            <a:fillRect/>
          </a:stretch>
        </p:blipFill>
        <p:spPr>
          <a:xfrm>
            <a:off x="4714875" y="2762250"/>
            <a:ext cx="10858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Voice-Controlled Smartwatches</a:t>
            </a:r>
            <a:r>
              <a:rPr sz="800" b="0" i="0" u="none" strike="noStrike">
                <a:solidFill>
                  <a:srgbClr val="000000"/>
                </a:solidFill>
                <a:latin typeface="Arial"/>
              </a:rPr>
              <a:t>
Speechtrans' Wearable Bluetooth Device is a Phone-Translator Hybrid</a:t>
            </a:r>
          </a:p>
        </p:txBody>
      </p:sp>
      <p:pic>
        <p:nvPicPr>
          <p:cNvPr id="39"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7"/>
          <a:stretch>
            <a:fillRect/>
          </a:stretch>
        </p:blipFill>
        <p:spPr>
          <a:xfrm>
            <a:off x="6905625" y="2762250"/>
            <a:ext cx="8572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Smartwatch Art Exhibits</a:t>
            </a:r>
            <a:r>
              <a:rPr sz="800" b="0" i="0" u="none" strike="noStrike">
                <a:solidFill>
                  <a:srgbClr val="000000"/>
                </a:solidFill>
                <a:latin typeface="Arial"/>
              </a:rPr>
              <a:t>
Aram Bartholl Pushes the Bounds of Modern Art at the Xpo Gallery</a:t>
            </a:r>
          </a:p>
        </p:txBody>
      </p:sp>
      <p:pic>
        <p:nvPicPr>
          <p:cNvPr id="43"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0"/>
          <a:stretch>
            <a:fillRect/>
          </a:stretch>
        </p:blipFill>
        <p:spPr>
          <a:xfrm>
            <a:off x="333375" y="4857750"/>
            <a:ext cx="8001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Digital Youth Tracking Timepieces</a:t>
            </a:r>
            <a:r>
              <a:rPr sz="800" b="0" i="0" u="none" strike="noStrike">
                <a:solidFill>
                  <a:srgbClr val="000000"/>
                </a:solidFill>
                <a:latin typeface="Arial"/>
              </a:rPr>
              <a:t>
The VTech Kids' Smartwatch is an Educational Tool</a:t>
            </a:r>
          </a:p>
        </p:txBody>
      </p:sp>
      <p:pic>
        <p:nvPicPr>
          <p:cNvPr id="47"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3"/>
          <a:stretch>
            <a:fillRect/>
          </a:stretch>
        </p:blipFill>
        <p:spPr>
          <a:xfrm>
            <a:off x="2524125" y="4857750"/>
            <a:ext cx="10477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Analogue Activity Watches</a:t>
            </a:r>
            <a:r>
              <a:rPr sz="800" b="0" i="0" u="none" strike="noStrike">
                <a:solidFill>
                  <a:srgbClr val="000000"/>
                </a:solidFill>
                <a:latin typeface="Arial"/>
              </a:rPr>
              <a:t>
The Activité watch is Deceptively High-Tech</a:t>
            </a:r>
          </a:p>
        </p:txBody>
      </p:sp>
      <p:pic>
        <p:nvPicPr>
          <p:cNvPr id="51"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6"/>
          <a:stretch>
            <a:fillRect/>
          </a:stretch>
        </p:blipFill>
        <p:spPr>
          <a:xfrm>
            <a:off x="4714875" y="4857750"/>
            <a:ext cx="12001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Stylish Snakeskin Smartwatches</a:t>
            </a:r>
            <a:r>
              <a:rPr sz="800" b="0" i="0" u="none" strike="noStrike">
                <a:solidFill>
                  <a:srgbClr val="000000"/>
                </a:solidFill>
                <a:latin typeface="Arial"/>
              </a:rPr>
              <a:t>
Intel and Opening Ceremony Unveil Chic Wearable Tech for Women</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21"/>
          <a:stretch>
            <a:fillRect/>
          </a:stretch>
        </p:blipFill>
        <p:spPr>
          <a:xfrm>
            <a:off x="6905625" y="4857750"/>
            <a:ext cx="7239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Accupuncture-Inspired Wristwatches</a:t>
            </a:r>
            <a:r>
              <a:rPr sz="800" b="0" i="0" u="none" strike="noStrike">
                <a:solidFill>
                  <a:srgbClr val="000000"/>
                </a:solidFill>
                <a:latin typeface="Arial"/>
              </a:rPr>
              <a:t>
The Smart Series by Acufirst is Designed to Heal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57 Sensational Smartwatch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57 Ideas + 230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http://www.trendhunter.com/id/259245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41 to 48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572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572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11049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Elegant Minimalist Smartwatches</a:t>
            </a:r>
            <a:r>
              <a:rPr sz="800" b="0" i="0" u="none" strike="noStrike">
                <a:solidFill>
                  <a:srgbClr val="000000"/>
                </a:solidFill>
                <a:latin typeface="Arial"/>
              </a:rPr>
              <a:t>
The Cogito Smartwatch Display Pops Up When You Get a Notification</a:t>
            </a:r>
          </a:p>
        </p:txBody>
      </p:sp>
      <p:pic>
        <p:nvPicPr>
          <p:cNvPr id="31"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1"/>
          <a:stretch>
            <a:fillRect/>
          </a:stretch>
        </p:blipFill>
        <p:spPr>
          <a:xfrm>
            <a:off x="2524125" y="2762250"/>
            <a:ext cx="10668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Circular-Face Smartwatches</a:t>
            </a:r>
            <a:r>
              <a:rPr sz="800" b="0" i="0" u="none" strike="noStrike">
                <a:solidFill>
                  <a:srgbClr val="000000"/>
                </a:solidFill>
                <a:latin typeface="Arial"/>
              </a:rPr>
              <a:t>
The LG G Watch R Has a Round Face and Large Display</a:t>
            </a:r>
          </a:p>
        </p:txBody>
      </p:sp>
      <p:pic>
        <p:nvPicPr>
          <p:cNvPr id="35"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18"/>
          <a:stretch>
            <a:fillRect/>
          </a:stretch>
        </p:blipFill>
        <p:spPr>
          <a:xfrm>
            <a:off x="4714875" y="2762250"/>
            <a:ext cx="11049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 Watch Straps</a:t>
            </a:r>
            <a:r>
              <a:rPr sz="800" b="0" i="0" u="none" strike="noStrike">
                <a:solidFill>
                  <a:srgbClr val="000000"/>
                </a:solidFill>
                <a:latin typeface="Arial"/>
              </a:rPr>
              <a:t>
The Modillion Strap Converts Regular Watches into High-Tech Smartwatches</a:t>
            </a:r>
          </a:p>
        </p:txBody>
      </p:sp>
      <p:pic>
        <p:nvPicPr>
          <p:cNvPr id="39"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6"/>
          <a:stretch>
            <a:fillRect/>
          </a:stretch>
        </p:blipFill>
        <p:spPr>
          <a:xfrm>
            <a:off x="6905625" y="2762250"/>
            <a:ext cx="8001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Android-Powered Smartwatches</a:t>
            </a:r>
            <a:r>
              <a:rPr sz="800" b="0" i="0" u="none" strike="noStrike">
                <a:solidFill>
                  <a:srgbClr val="000000"/>
                </a:solidFill>
                <a:latin typeface="Arial"/>
              </a:rPr>
              <a:t>
The LG 'G Watch' Can Be Linked to Android Smartphones and Apps</a:t>
            </a:r>
          </a:p>
        </p:txBody>
      </p:sp>
      <p:pic>
        <p:nvPicPr>
          <p:cNvPr id="43"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29"/>
          <a:stretch>
            <a:fillRect/>
          </a:stretch>
        </p:blipFill>
        <p:spPr>
          <a:xfrm>
            <a:off x="333375" y="4857750"/>
            <a:ext cx="10477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Smartphone-Connecting Wristbands</a:t>
            </a:r>
            <a:r>
              <a:rPr sz="800" b="0" i="0" u="none" strike="noStrike">
                <a:solidFill>
                  <a:srgbClr val="000000"/>
                </a:solidFill>
                <a:latin typeface="Arial"/>
              </a:rPr>
              <a:t>
The MyKronoz ZeWatch &amp; ZeBracelet Make Life a Whole Lot Easier</a:t>
            </a:r>
          </a:p>
        </p:txBody>
      </p:sp>
      <p:pic>
        <p:nvPicPr>
          <p:cNvPr id="47"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2"/>
          <a:stretch>
            <a:fillRect/>
          </a:stretch>
        </p:blipFill>
        <p:spPr>
          <a:xfrm>
            <a:off x="2524125" y="4857750"/>
            <a:ext cx="8572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Waterproof Phone-Synced Watches</a:t>
            </a:r>
            <a:r>
              <a:rPr sz="800" b="0" i="0" u="none" strike="noStrike">
                <a:solidFill>
                  <a:srgbClr val="000000"/>
                </a:solidFill>
                <a:latin typeface="Arial"/>
              </a:rPr>
              <a:t>
Enjoy the Summer with This New Waterproof Sony SmartWatch 2</a:t>
            </a:r>
          </a:p>
        </p:txBody>
      </p:sp>
      <p:pic>
        <p:nvPicPr>
          <p:cNvPr id="51"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5"/>
          <a:stretch>
            <a:fillRect/>
          </a:stretch>
        </p:blipFill>
        <p:spPr>
          <a:xfrm>
            <a:off x="4714875" y="4857750"/>
            <a:ext cx="7048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Compact Multi-Purpose Smartwatches</a:t>
            </a:r>
            <a:r>
              <a:rPr sz="800" b="0" i="0" u="none" strike="noStrike">
                <a:solidFill>
                  <a:srgbClr val="000000"/>
                </a:solidFill>
                <a:latin typeface="Arial"/>
              </a:rPr>
              <a:t>
Phosphor Introduced Its Compact, Multi-Purpose ‘Touch Time’</a:t>
            </a:r>
          </a:p>
        </p:txBody>
      </p:sp>
      <p:pic>
        <p:nvPicPr>
          <p:cNvPr id="55"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8"/>
          <a:stretch>
            <a:fillRect/>
          </a:stretch>
        </p:blipFill>
        <p:spPr>
          <a:xfrm>
            <a:off x="6905625" y="4857750"/>
            <a:ext cx="9906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Trailblazing Smartwatches</a:t>
            </a:r>
            <a:r>
              <a:rPr sz="800" b="0" i="0" u="none" strike="noStrike">
                <a:solidFill>
                  <a:srgbClr val="000000"/>
                </a:solidFill>
                <a:latin typeface="Arial"/>
              </a:rPr>
              <a:t>
The Samsung Gear Live is Samsung's First Android Wear-Based Smartwatch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57 Sensational Smartwatch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57 Ideas + 230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http://www.trendhunter.com/id/259245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49 to 56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572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572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7620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Vivid Virtual Chronographs</a:t>
            </a:r>
            <a:r>
              <a:rPr sz="800" b="0" i="0" u="none" strike="noStrike">
                <a:solidFill>
                  <a:srgbClr val="000000"/>
                </a:solidFill>
                <a:latin typeface="Arial"/>
              </a:rPr>
              <a:t>
The Watch-Me Wearable Device Provides Your Must-Know Info at Hand</a:t>
            </a:r>
          </a:p>
        </p:txBody>
      </p:sp>
      <p:pic>
        <p:nvPicPr>
          <p:cNvPr id="31"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1"/>
          <a:stretch>
            <a:fillRect/>
          </a:stretch>
        </p:blipFill>
        <p:spPr>
          <a:xfrm>
            <a:off x="2524125" y="2762250"/>
            <a:ext cx="8191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Smartwatch-Headset Hybrids</a:t>
            </a:r>
            <a:r>
              <a:rPr sz="800" b="0" i="0" u="none" strike="noStrike">
                <a:solidFill>
                  <a:srgbClr val="000000"/>
                </a:solidFill>
                <a:latin typeface="Arial"/>
              </a:rPr>
              <a:t>
The HeadWatch is a Smartwatch That Can Also be Worn as a Headset</a:t>
            </a:r>
          </a:p>
        </p:txBody>
      </p:sp>
      <p:pic>
        <p:nvPicPr>
          <p:cNvPr id="35" name="Image" descr="Image">
            <a:hlinkClick r:id="rId22" tooltip="Go to trend"/>
          </p:cNvPr>
          <p:cNvPicPr>
            <a:picLocks noChangeAspect="1"/>
          </p:cNvPicPr>
          <p:nvPr/>
        </p:nvPicPr>
        <p:blipFill>
          <a:blip r:embed="rId23"/>
          <a:stretch>
            <a:fillRect/>
          </a:stretch>
        </p:blipFill>
        <p:spPr>
          <a:xfrm>
            <a:off x="4714875" y="1524000"/>
            <a:ext cx="1905000" cy="1257300"/>
          </a:xfrm>
          <a:prstGeom prst="rect">
            <a:avLst/>
          </a:prstGeom>
        </p:spPr>
      </p:pic>
      <p:pic>
        <p:nvPicPr>
          <p:cNvPr id="36"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4"/>
          <a:stretch>
            <a:fillRect/>
          </a:stretch>
        </p:blipFill>
        <p:spPr>
          <a:xfrm>
            <a:off x="4714875" y="2762250"/>
            <a:ext cx="7429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Smartphone-Controlling Watches</a:t>
            </a:r>
            <a:r>
              <a:rPr sz="800" b="0" i="0" u="none" strike="noStrike">
                <a:solidFill>
                  <a:srgbClr val="000000"/>
                </a:solidFill>
                <a:latin typeface="Arial"/>
              </a:rPr>
              <a:t>
The Kreyos Meteor can be Controlled Using Voice and Motion Commands</a:t>
            </a:r>
          </a:p>
        </p:txBody>
      </p:sp>
      <p:pic>
        <p:nvPicPr>
          <p:cNvPr id="39"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7"/>
          <a:stretch>
            <a:fillRect/>
          </a:stretch>
        </p:blipFill>
        <p:spPr>
          <a:xfrm>
            <a:off x="6905625" y="2762250"/>
            <a:ext cx="9525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Wearable Loyalty Card Apps</a:t>
            </a:r>
            <a:r>
              <a:rPr sz="800" b="0" i="0" u="none" strike="noStrike">
                <a:solidFill>
                  <a:srgbClr val="000000"/>
                </a:solidFill>
                <a:latin typeface="Arial"/>
              </a:rPr>
              <a:t>
Rewardle is Now Programmed to Support Android Smartwatch Devices</a:t>
            </a:r>
          </a:p>
        </p:txBody>
      </p:sp>
      <p:pic>
        <p:nvPicPr>
          <p:cNvPr id="43"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0"/>
          <a:stretch>
            <a:fillRect/>
          </a:stretch>
        </p:blipFill>
        <p:spPr>
          <a:xfrm>
            <a:off x="333375" y="4857750"/>
            <a:ext cx="7620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Contemporary Smartphone Watches</a:t>
            </a:r>
            <a:r>
              <a:rPr sz="800" b="0" i="0" u="none" strike="noStrike">
                <a:solidFill>
                  <a:srgbClr val="000000"/>
                </a:solidFill>
                <a:latin typeface="Arial"/>
              </a:rPr>
              <a:t>
Motorola's Smartwatch the Moto360 Combines Past with the Future</a:t>
            </a:r>
          </a:p>
        </p:txBody>
      </p:sp>
      <p:pic>
        <p:nvPicPr>
          <p:cNvPr id="47"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3"/>
          <a:stretch>
            <a:fillRect/>
          </a:stretch>
        </p:blipFill>
        <p:spPr>
          <a:xfrm>
            <a:off x="2524125" y="4857750"/>
            <a:ext cx="7429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Improved Smartwatch Interfaces</a:t>
            </a:r>
            <a:r>
              <a:rPr sz="800" b="0" i="0" u="none" strike="noStrike">
                <a:solidFill>
                  <a:srgbClr val="000000"/>
                </a:solidFill>
                <a:latin typeface="Arial"/>
              </a:rPr>
              <a:t>
The Google Android Wear Provides a Passive Approach to Data Display</a:t>
            </a:r>
          </a:p>
        </p:txBody>
      </p:sp>
      <p:pic>
        <p:nvPicPr>
          <p:cNvPr id="51"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0"/>
          <a:stretch>
            <a:fillRect/>
          </a:stretch>
        </p:blipFill>
        <p:spPr>
          <a:xfrm>
            <a:off x="4714875" y="4857750"/>
            <a:ext cx="7620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Customizable Smart Watches</a:t>
            </a:r>
            <a:r>
              <a:rPr sz="800" b="0" i="0" u="none" strike="noStrike">
                <a:solidFill>
                  <a:srgbClr val="000000"/>
                </a:solidFill>
                <a:latin typeface="Arial"/>
              </a:rPr>
              <a:t>
BLOCKS Smartwatch Modules Allow for Custom Device Creation</a:t>
            </a:r>
          </a:p>
        </p:txBody>
      </p:sp>
      <p:pic>
        <p:nvPicPr>
          <p:cNvPr id="55"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8"/>
          <a:stretch>
            <a:fillRect/>
          </a:stretch>
        </p:blipFill>
        <p:spPr>
          <a:xfrm>
            <a:off x="6905625" y="4857750"/>
            <a:ext cx="5715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Comprehensive App-Enabled Smartwatches</a:t>
            </a:r>
            <a:r>
              <a:rPr sz="800" b="0" i="0" u="none" strike="noStrike">
                <a:solidFill>
                  <a:srgbClr val="000000"/>
                </a:solidFill>
                <a:latin typeface="Arial"/>
              </a:rPr>
              <a:t>
The ZTE Bluewatch Gets its First Showcase at CES 2014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57 Sensational Smartwatch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57 Ideas + 230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http://www.trendhunter.com/id/259245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57 to 57</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572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572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5715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Stat-Tracking Gearhead Timekeepers</a:t>
            </a:r>
            <a:r>
              <a:rPr sz="800" b="0" i="0" u="none" strike="noStrike">
                <a:solidFill>
                  <a:srgbClr val="000000"/>
                </a:solidFill>
                <a:latin typeface="Arial"/>
              </a:rPr>
              <a:t>
The Nismo Watch Lets You Track Lap Times and Heart Rate Data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8D13"/>
                </a:solidFill>
                <a:latin typeface="Arial"/>
              </a:rPr>
              <a:t>56 Wearable Health Monitors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From Ear-Fitted Health Trackers to Intuitive Fitness Trackers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As consumers eagerly await the release of the new iPhone and the incorporation of the Health app to seamlessly stay connected to wearable health monitors, we're seeing a race in the market to deliver the most innovative product yet to be seen. Brands are eagerly delivering innovative products that will help do everything from track weight loss to help keep track of how a bone is healing.
By: Michael Hemsworth</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56 Ideas + 435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http://www.trendhunter.com/id/257820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381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667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4287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Vibration-Healing Bone Casts</a:t>
            </a:r>
            <a:r>
              <a:rPr sz="800" b="0" i="0" u="none" strike="noStrike">
                <a:solidFill>
                  <a:srgbClr val="000000"/>
                </a:solidFill>
                <a:latin typeface="Arial"/>
              </a:rPr>
              <a:t>
The Samsung U-Cast Device Fits Snugly Like a Blood Pressure Machine</a:t>
            </a:r>
          </a:p>
        </p:txBody>
      </p:sp>
      <p:pic>
        <p:nvPicPr>
          <p:cNvPr id="32"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4" name="bar1" descr="bar1"/>
          <p:cNvPicPr>
            <a:picLocks noChangeAspect="1"/>
          </p:cNvPicPr>
          <p:nvPr/>
        </p:nvPicPr>
        <p:blipFill>
          <a:blip r:embed="rId22"/>
          <a:stretch>
            <a:fillRect/>
          </a:stretch>
        </p:blipFill>
        <p:spPr>
          <a:xfrm>
            <a:off x="2524125" y="3143250"/>
            <a:ext cx="1524000" cy="38100"/>
          </a:xfrm>
          <a:prstGeom prst="rect">
            <a:avLst/>
          </a:prstGeom>
        </p:spPr>
      </p:pic>
      <p:sp>
        <p:nvSpPr>
          <p:cNvPr id="35" name="TextBox 34"/>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Versatile Smart Earphones</a:t>
            </a:r>
            <a:r>
              <a:rPr sz="800" b="0" i="0" u="none" strike="noStrike">
                <a:solidFill>
                  <a:srgbClr val="000000"/>
                </a:solidFill>
                <a:latin typeface="Arial"/>
              </a:rPr>
              <a:t>
The Dash Smart Earphones Do More Than Just Deliver Music to Your Ears</a:t>
            </a:r>
          </a:p>
        </p:txBody>
      </p:sp>
      <p:pic>
        <p:nvPicPr>
          <p:cNvPr id="36"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7"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38" name="bar1" descr="bar1"/>
          <p:cNvPicPr>
            <a:picLocks noChangeAspect="1"/>
          </p:cNvPicPr>
          <p:nvPr/>
        </p:nvPicPr>
        <p:blipFill>
          <a:blip r:embed="rId25"/>
          <a:stretch>
            <a:fillRect/>
          </a:stretch>
        </p:blipFill>
        <p:spPr>
          <a:xfrm>
            <a:off x="4714875" y="3143250"/>
            <a:ext cx="1314450" cy="38100"/>
          </a:xfrm>
          <a:prstGeom prst="rect">
            <a:avLst/>
          </a:prstGeom>
        </p:spPr>
      </p:pic>
      <p:sp>
        <p:nvSpPr>
          <p:cNvPr id="39" name="TextBox 38"/>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Health-Conscious Bracelets (UPDATE)</a:t>
            </a:r>
            <a:r>
              <a:rPr sz="800" b="0" i="0" u="none" strike="noStrike">
                <a:solidFill>
                  <a:srgbClr val="000000"/>
                </a:solidFill>
                <a:latin typeface="Arial"/>
              </a:rPr>
              <a:t>
Up by Jawbone Has Been Modified to Better Monitor Daily Life</a:t>
            </a:r>
          </a:p>
        </p:txBody>
      </p:sp>
      <p:pic>
        <p:nvPicPr>
          <p:cNvPr id="40"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1"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2" name="bar1" descr="bar1"/>
          <p:cNvPicPr>
            <a:picLocks noChangeAspect="1"/>
          </p:cNvPicPr>
          <p:nvPr/>
        </p:nvPicPr>
        <p:blipFill>
          <a:blip r:embed="rId28"/>
          <a:stretch>
            <a:fillRect/>
          </a:stretch>
        </p:blipFill>
        <p:spPr>
          <a:xfrm>
            <a:off x="6905625" y="3143250"/>
            <a:ext cx="1409700" cy="38100"/>
          </a:xfrm>
          <a:prstGeom prst="rect">
            <a:avLst/>
          </a:prstGeom>
        </p:spPr>
      </p:pic>
      <p:sp>
        <p:nvSpPr>
          <p:cNvPr id="43" name="TextBox 42"/>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Customizable Tracker Bracelets</a:t>
            </a:r>
            <a:r>
              <a:rPr sz="800" b="0" i="0" u="none" strike="noStrike">
                <a:solidFill>
                  <a:srgbClr val="000000"/>
                </a:solidFill>
                <a:latin typeface="Arial"/>
              </a:rPr>
              <a:t>
The Reign Activity Tracker Adjusts to Match Your Wrist Size</a:t>
            </a:r>
          </a:p>
        </p:txBody>
      </p:sp>
      <p:pic>
        <p:nvPicPr>
          <p:cNvPr id="44"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5"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6" name="bar1" descr="bar1"/>
          <p:cNvPicPr>
            <a:picLocks noChangeAspect="1"/>
          </p:cNvPicPr>
          <p:nvPr/>
        </p:nvPicPr>
        <p:blipFill>
          <a:blip r:embed="rId31"/>
          <a:stretch>
            <a:fillRect/>
          </a:stretch>
        </p:blipFill>
        <p:spPr>
          <a:xfrm>
            <a:off x="333375" y="5238750"/>
            <a:ext cx="1066800" cy="38100"/>
          </a:xfrm>
          <a:prstGeom prst="rect">
            <a:avLst/>
          </a:prstGeom>
        </p:spPr>
      </p:pic>
      <p:sp>
        <p:nvSpPr>
          <p:cNvPr id="47" name="TextBox 46"/>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Radiation-Reducing Jewelry</a:t>
            </a:r>
            <a:r>
              <a:rPr sz="800" b="0" i="0" u="none" strike="noStrike">
                <a:solidFill>
                  <a:srgbClr val="000000"/>
                </a:solidFill>
                <a:latin typeface="Arial"/>
              </a:rPr>
              <a:t>
The Q-Link Protection Pendant Saves You From EMF</a:t>
            </a:r>
          </a:p>
        </p:txBody>
      </p:sp>
      <p:pic>
        <p:nvPicPr>
          <p:cNvPr id="48" name="Image" descr="Image">
            <a:hlinkClick r:id="rId32" tooltip="Go to trend"/>
          </p:cNvPr>
          <p:cNvPicPr>
            <a:picLocks noChangeAspect="1"/>
          </p:cNvPicPr>
          <p:nvPr/>
        </p:nvPicPr>
        <p:blipFill>
          <a:blip r:embed="rId33"/>
          <a:stretch>
            <a:fillRect/>
          </a:stretch>
        </p:blipFill>
        <p:spPr>
          <a:xfrm>
            <a:off x="2524125" y="4000500"/>
            <a:ext cx="1905000" cy="1257300"/>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4"/>
          <a:stretch>
            <a:fillRect/>
          </a:stretch>
        </p:blipFill>
        <p:spPr>
          <a:xfrm>
            <a:off x="2524125" y="5238750"/>
            <a:ext cx="135255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Hi-Tech Vision-Correcting Gadgets</a:t>
            </a:r>
            <a:r>
              <a:rPr sz="800" b="0" i="0" u="none" strike="noStrike">
                <a:solidFill>
                  <a:srgbClr val="000000"/>
                </a:solidFill>
                <a:latin typeface="Arial"/>
              </a:rPr>
              <a:t>
Google X's Smart Contact Lens is Designed for Diabetes Patients</a:t>
            </a:r>
          </a:p>
        </p:txBody>
      </p:sp>
      <p:pic>
        <p:nvPicPr>
          <p:cNvPr id="52" name="Image" descr="Image">
            <a:hlinkClick r:id="rId35" tooltip="Go to trend"/>
          </p:cNvPr>
          <p:cNvPicPr>
            <a:picLocks noChangeAspect="1"/>
          </p:cNvPicPr>
          <p:nvPr/>
        </p:nvPicPr>
        <p:blipFill>
          <a:blip r:embed="rId36"/>
          <a:stretch>
            <a:fillRect/>
          </a:stretch>
        </p:blipFill>
        <p:spPr>
          <a:xfrm>
            <a:off x="4714875" y="4000500"/>
            <a:ext cx="1905000" cy="1257300"/>
          </a:xfrm>
          <a:prstGeom prst="rect">
            <a:avLst/>
          </a:prstGeom>
        </p:spPr>
      </p:pic>
      <p:pic>
        <p:nvPicPr>
          <p:cNvPr id="53"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4" name="bar1" descr="bar1"/>
          <p:cNvPicPr>
            <a:picLocks noChangeAspect="1"/>
          </p:cNvPicPr>
          <p:nvPr/>
        </p:nvPicPr>
        <p:blipFill>
          <a:blip r:embed="rId37"/>
          <a:stretch>
            <a:fillRect/>
          </a:stretch>
        </p:blipFill>
        <p:spPr>
          <a:xfrm>
            <a:off x="4714875" y="5238750"/>
            <a:ext cx="1371600" cy="38100"/>
          </a:xfrm>
          <a:prstGeom prst="rect">
            <a:avLst/>
          </a:prstGeom>
        </p:spPr>
      </p:pic>
      <p:sp>
        <p:nvSpPr>
          <p:cNvPr id="55" name="TextBox 54"/>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Life-Saving Microscopic Sensors</a:t>
            </a:r>
            <a:r>
              <a:rPr sz="800" b="0" i="0" u="none" strike="noStrike">
                <a:solidFill>
                  <a:srgbClr val="000000"/>
                </a:solidFill>
                <a:latin typeface="Arial"/>
              </a:rPr>
              <a:t>
This Tiny Chip Sensor Allows Doctors to See Within Your Arteries</a:t>
            </a:r>
          </a:p>
        </p:txBody>
      </p:sp>
      <p:pic>
        <p:nvPicPr>
          <p:cNvPr id="56"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57"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58" name="bar1" descr="bar1"/>
          <p:cNvPicPr>
            <a:picLocks noChangeAspect="1"/>
          </p:cNvPicPr>
          <p:nvPr/>
        </p:nvPicPr>
        <p:blipFill>
          <a:blip r:embed="rId40"/>
          <a:stretch>
            <a:fillRect/>
          </a:stretch>
        </p:blipFill>
        <p:spPr>
          <a:xfrm>
            <a:off x="6905625" y="5238750"/>
            <a:ext cx="1428750" cy="38100"/>
          </a:xfrm>
          <a:prstGeom prst="rect">
            <a:avLst/>
          </a:prstGeom>
        </p:spPr>
      </p:pic>
      <p:sp>
        <p:nvSpPr>
          <p:cNvPr id="59" name="TextBox 58"/>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Illness-Treating Contact Lenses</a:t>
            </a:r>
            <a:r>
              <a:rPr sz="800" b="0" i="0" u="none" strike="noStrike">
                <a:solidFill>
                  <a:srgbClr val="000000"/>
                </a:solidFill>
                <a:latin typeface="Arial"/>
              </a:rPr>
              <a:t>
The Google Lens Has Amazing Medical Applications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8D13"/>
                </a:solidFill>
                <a:latin typeface="Arial"/>
              </a:rPr>
              <a:t>56 Wearable Health Monitors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56 Ideas + 435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http://www.trendhunter.com/id/257820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8.5</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381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667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3144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Upscaled Fitness Bracelets</a:t>
            </a:r>
            <a:r>
              <a:rPr sz="800" b="0" i="0" u="none" strike="noStrike">
                <a:solidFill>
                  <a:srgbClr val="000000"/>
                </a:solidFill>
                <a:latin typeface="Arial"/>
              </a:rPr>
              <a:t>
Stay Active in Style with the Rose Gold Nike+ Fuelband</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12192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Handy Hydration Watches</a:t>
            </a:r>
            <a:r>
              <a:rPr sz="800" b="0" i="0" u="none" strike="noStrike">
                <a:solidFill>
                  <a:srgbClr val="000000"/>
                </a:solidFill>
                <a:latin typeface="Arial"/>
              </a:rPr>
              <a:t>
The th2O Medical Bracelet is a Constant Reminder of Water Consumption</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12001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Children's Health Watches</a:t>
            </a:r>
            <a:r>
              <a:rPr sz="800" b="0" i="0" u="none" strike="noStrike">
                <a:solidFill>
                  <a:srgbClr val="000000"/>
                </a:solidFill>
                <a:latin typeface="Arial"/>
              </a:rPr>
              <a:t>
Diabetes Treatment is a Smart and Simple System to Keep Kids Well</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11811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Task-Tracking Fitness Accessories</a:t>
            </a:r>
            <a:r>
              <a:rPr sz="800" b="0" i="0" u="none" strike="noStrike">
                <a:solidFill>
                  <a:srgbClr val="000000"/>
                </a:solidFill>
                <a:latin typeface="Arial"/>
              </a:rPr>
              <a:t>
The Huawei TalkBand is a Handy Headset and Fitness Tracker</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13525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Heart-Monitoring Sports Bras</a:t>
            </a:r>
            <a:r>
              <a:rPr sz="800" b="0" i="0" u="none" strike="noStrike">
                <a:solidFill>
                  <a:srgbClr val="000000"/>
                </a:solidFill>
                <a:latin typeface="Arial"/>
              </a:rPr>
              <a:t>
Sensoria's Fitness Bra Includes Electrodes for Heart Rate Monitoring</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12382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Stylish Health-Tracking Bracelets</a:t>
            </a:r>
            <a:r>
              <a:rPr sz="800" b="0" i="0" u="none" strike="noStrike">
                <a:solidFill>
                  <a:srgbClr val="000000"/>
                </a:solidFill>
                <a:latin typeface="Arial"/>
              </a:rPr>
              <a:t>
The Wellograph Watch Receives CES 2014 Design &amp; Innovation Award</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13335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Comprehensive Fitness Trackers</a:t>
            </a:r>
            <a:r>
              <a:rPr sz="800" b="0" i="0" u="none" strike="noStrike">
                <a:solidFill>
                  <a:srgbClr val="000000"/>
                </a:solidFill>
                <a:latin typeface="Arial"/>
              </a:rPr>
              <a:t>
The LEO Legband Monitors the Body's Complex Bio-Signals</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14478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Active Lifestyle Apps</a:t>
            </a:r>
            <a:r>
              <a:rPr sz="800" b="0" i="0" u="none" strike="noStrike">
                <a:solidFill>
                  <a:srgbClr val="000000"/>
                </a:solidFill>
                <a:latin typeface="Arial"/>
              </a:rPr>
              <a:t>
The UP App by Jawbone Helps Users Eat Better and Get Moving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8D13"/>
                </a:solidFill>
                <a:latin typeface="Arial"/>
              </a:rPr>
              <a:t>56 Wearable Health Monitors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56 Ideas + 435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http://www.trendhunter.com/id/257820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8.5</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381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667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3335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Fitness-Monitoring Headphones</a:t>
            </a:r>
            <a:r>
              <a:rPr sz="800" b="0" i="0" u="none" strike="noStrike">
                <a:solidFill>
                  <a:srgbClr val="000000"/>
                </a:solidFill>
                <a:latin typeface="Arial"/>
              </a:rPr>
              <a:t>
The FreeWavz Earphones Are Perfect for Conscientious Gym-Goers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10858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Updated Health-Tracking Accessories</a:t>
            </a:r>
            <a:r>
              <a:rPr sz="800" b="0" i="0" u="none" strike="noStrike">
                <a:solidFill>
                  <a:srgbClr val="000000"/>
                </a:solidFill>
                <a:latin typeface="Arial"/>
              </a:rPr>
              <a:t>
New Features Make the 'Jawbone Up 24' a Must-Have This Christm</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11049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Superman X-Ray Eyewear</a:t>
            </a:r>
            <a:r>
              <a:rPr sz="800" b="0" i="0" u="none" strike="noStrike">
                <a:solidFill>
                  <a:srgbClr val="000000"/>
                </a:solidFill>
                <a:latin typeface="Arial"/>
              </a:rPr>
              <a:t>
The Eyes-On Glasses System by Evena Medical Sees Through Skin</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9334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Dehydration-Alerting Sleeves  </a:t>
            </a:r>
            <a:r>
              <a:rPr sz="800" b="0" i="0" u="none" strike="noStrike">
                <a:solidFill>
                  <a:srgbClr val="000000"/>
                </a:solidFill>
                <a:latin typeface="Arial"/>
              </a:rPr>
              <a:t>
Jomi Interactive's Bottle Sleeve Reminds Users to Drink Water</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25"/>
          <a:stretch>
            <a:fillRect/>
          </a:stretch>
        </p:blipFill>
        <p:spPr>
          <a:xfrm>
            <a:off x="333375" y="4857750"/>
            <a:ext cx="11049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Infant Health-Monitoring Wristbands</a:t>
            </a:r>
            <a:r>
              <a:rPr sz="800" b="0" i="0" u="none" strike="noStrike">
                <a:solidFill>
                  <a:srgbClr val="000000"/>
                </a:solidFill>
                <a:latin typeface="Arial"/>
              </a:rPr>
              <a:t>
The Baby's Fairy Monitors Body Temperature and Vital Signs</a:t>
            </a:r>
          </a:p>
        </p:txBody>
      </p:sp>
      <p:pic>
        <p:nvPicPr>
          <p:cNvPr id="47"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3"/>
          <a:stretch>
            <a:fillRect/>
          </a:stretch>
        </p:blipFill>
        <p:spPr>
          <a:xfrm>
            <a:off x="2524125" y="4857750"/>
            <a:ext cx="12382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Oxygen-Monitoring Fitness Trackers</a:t>
            </a:r>
            <a:r>
              <a:rPr sz="800" b="0" i="0" u="none" strike="noStrike">
                <a:solidFill>
                  <a:srgbClr val="000000"/>
                </a:solidFill>
                <a:latin typeface="Arial"/>
              </a:rPr>
              <a:t>
The Withings Pulse O2 Fitness Tracker Tracks Your Health Level</a:t>
            </a:r>
          </a:p>
        </p:txBody>
      </p:sp>
      <p:pic>
        <p:nvPicPr>
          <p:cNvPr id="51"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6"/>
          <a:stretch>
            <a:fillRect/>
          </a:stretch>
        </p:blipFill>
        <p:spPr>
          <a:xfrm>
            <a:off x="4714875" y="4857750"/>
            <a:ext cx="13144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Pain-Inflicting Fitness Trackers</a:t>
            </a:r>
            <a:r>
              <a:rPr sz="800" b="0" i="0" u="none" strike="noStrike">
                <a:solidFill>
                  <a:srgbClr val="000000"/>
                </a:solidFill>
                <a:latin typeface="Arial"/>
              </a:rPr>
              <a:t>
The Pavlok Habit Forming Device Delivers a Shock of Electricity</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57300"/>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9"/>
          <a:stretch>
            <a:fillRect/>
          </a:stretch>
        </p:blipFill>
        <p:spPr>
          <a:xfrm>
            <a:off x="6905625" y="4857750"/>
            <a:ext cx="9144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Personal Trainer Earbuds</a:t>
            </a:r>
            <a:r>
              <a:rPr sz="800" b="0" i="0" u="none" strike="noStrike">
                <a:solidFill>
                  <a:srgbClr val="000000"/>
                </a:solidFill>
                <a:latin typeface="Arial"/>
              </a:rPr>
              <a:t>
Intel's Smart Earbuds Lead the Race at CES 2014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8D13"/>
                </a:solidFill>
                <a:latin typeface="Arial"/>
              </a:rPr>
              <a:t>56 Wearable Health Monitors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56 Ideas + 435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http://www.trendhunter.com/id/257820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8.5</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381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667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2382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Premium Health Wristbands</a:t>
            </a:r>
            <a:r>
              <a:rPr sz="800" b="0" i="0" u="none" strike="noStrike">
                <a:solidFill>
                  <a:srgbClr val="000000"/>
                </a:solidFill>
                <a:latin typeface="Arial"/>
              </a:rPr>
              <a:t>
The ZTE Grand Band is Shower-Friendly and Packed With Features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8953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Health-Monitoring Maternity Bands</a:t>
            </a:r>
            <a:r>
              <a:rPr sz="800" b="0" i="0" u="none" strike="noStrike">
                <a:solidFill>
                  <a:srgbClr val="000000"/>
                </a:solidFill>
                <a:latin typeface="Arial"/>
              </a:rPr>
              <a:t>
The Pregnancy Pulse Lets You Track Your Baby's Well-Being</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7810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Blood-Monitoring Bluetooth Devices</a:t>
            </a:r>
            <a:r>
              <a:rPr sz="800" b="0" i="0" u="none" strike="noStrike">
                <a:solidFill>
                  <a:srgbClr val="000000"/>
                </a:solidFill>
                <a:latin typeface="Arial"/>
              </a:rPr>
              <a:t>
The Fitbit Chip Goes Under the Skin to Track Health Records</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11049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Activity-Monitoring Pendants</a:t>
            </a:r>
            <a:r>
              <a:rPr sz="800" b="0" i="0" u="none" strike="noStrike">
                <a:solidFill>
                  <a:srgbClr val="000000"/>
                </a:solidFill>
                <a:latin typeface="Arial"/>
              </a:rPr>
              <a:t>
The Bloom Necklace by Misfit Uniquely Combines Fashion and Technology</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11430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Life-Monitoring Wristbands</a:t>
            </a:r>
            <a:r>
              <a:rPr sz="800" b="0" i="0" u="none" strike="noStrike">
                <a:solidFill>
                  <a:srgbClr val="000000"/>
                </a:solidFill>
                <a:latin typeface="Arial"/>
              </a:rPr>
              <a:t>
The Sony Lifesmart Wristband Was Displayed at CES 2014</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8572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Health-Conscious Smartphone Add-Ons</a:t>
            </a:r>
            <a:r>
              <a:rPr sz="800" b="0" i="0" u="none" strike="noStrike">
                <a:solidFill>
                  <a:srgbClr val="000000"/>
                </a:solidFill>
                <a:latin typeface="Arial"/>
              </a:rPr>
              <a:t>
The Zensorium Tinke Tracks Your Body's Metabolic Levels</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9525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Emotion-Monitoring Accessories</a:t>
            </a:r>
            <a:r>
              <a:rPr sz="800" b="0" i="0" u="none" strike="noStrike">
                <a:solidFill>
                  <a:srgbClr val="000000"/>
                </a:solidFill>
                <a:latin typeface="Arial"/>
              </a:rPr>
              <a:t>
The W/ME Wristband Aims to Keep You Balanced</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11239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Smoking Cessation Wearables</a:t>
            </a:r>
            <a:r>
              <a:rPr sz="800" b="0" i="0" u="none" strike="noStrike">
                <a:solidFill>
                  <a:srgbClr val="000000"/>
                </a:solidFill>
                <a:latin typeface="Arial"/>
              </a:rPr>
              <a:t>
The SmartStop Electronic Gadget Delivers Nicotine Through Your Skin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8D13"/>
                </a:solidFill>
                <a:latin typeface="Arial"/>
              </a:rPr>
              <a:t>56 Wearable Health Monitors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56 Ideas + 435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http://www.trendhunter.com/id/257820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8.5</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381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667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9525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Lifestyle-Motivating Wristbands</a:t>
            </a:r>
            <a:r>
              <a:rPr sz="800" b="0" i="0" u="none" strike="noStrike">
                <a:solidFill>
                  <a:srgbClr val="000000"/>
                </a:solidFill>
                <a:latin typeface="Arial"/>
              </a:rPr>
              <a:t>
This Health-Monitoring Wristband Helps You Meet Your Goals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8191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Digital Heart Defect Detectors</a:t>
            </a:r>
            <a:r>
              <a:rPr sz="800" b="0" i="0" u="none" strike="noStrike">
                <a:solidFill>
                  <a:srgbClr val="000000"/>
                </a:solidFill>
                <a:latin typeface="Arial"/>
              </a:rPr>
              <a:t>
The Digital Stethoscope Will Help Doctors Detect Heart Issues</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10096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Ear-Fitted Health Trackers</a:t>
            </a:r>
            <a:r>
              <a:rPr sz="800" b="0" i="0" u="none" strike="noStrike">
                <a:solidFill>
                  <a:srgbClr val="000000"/>
                </a:solidFill>
                <a:latin typeface="Arial"/>
              </a:rPr>
              <a:t>
The FLIP Wearable Medical Device Attaches to Your Ear Like a Small Cuff</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9144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Breath-Monitoring Wearables</a:t>
            </a:r>
            <a:r>
              <a:rPr sz="800" b="0" i="0" u="none" strike="noStrike">
                <a:solidFill>
                  <a:srgbClr val="000000"/>
                </a:solidFill>
                <a:latin typeface="Arial"/>
              </a:rPr>
              <a:t>
This Activity Tracker App and Stone is Designated for State of Mind</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8953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Epileptic Episode Trackers</a:t>
            </a:r>
            <a:r>
              <a:rPr sz="800" b="0" i="0" u="none" strike="noStrike">
                <a:solidFill>
                  <a:srgbClr val="000000"/>
                </a:solidFill>
                <a:latin typeface="Arial"/>
              </a:rPr>
              <a:t>
Dialog by Artefact Helps Monitor and Manage Chronic Seizures</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7810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 Pulse-Monitoring Apps</a:t>
            </a:r>
            <a:r>
              <a:rPr sz="800" b="0" i="0" u="none" strike="noStrike">
                <a:solidFill>
                  <a:srgbClr val="000000"/>
                </a:solidFill>
                <a:latin typeface="Arial"/>
              </a:rPr>
              <a:t>
The iChoice Pulse Oximeter Helps You Monitor Your Body</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1"/>
          <a:stretch>
            <a:fillRect/>
          </a:stretch>
        </p:blipFill>
        <p:spPr>
          <a:xfrm>
            <a:off x="4714875" y="4857750"/>
            <a:ext cx="8953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Workout-Enhancing Heart Monitors</a:t>
            </a:r>
            <a:r>
              <a:rPr sz="800" b="0" i="0" u="none" strike="noStrike">
                <a:solidFill>
                  <a:srgbClr val="000000"/>
                </a:solidFill>
                <a:latin typeface="Arial"/>
              </a:rPr>
              <a:t>
The TICKR Heart Rate Monitor was Revealed at CES 2014</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9"/>
          <a:stretch>
            <a:fillRect/>
          </a:stretch>
        </p:blipFill>
        <p:spPr>
          <a:xfrm>
            <a:off x="6905625" y="4857750"/>
            <a:ext cx="8382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Pain-Free Diabetic Devices</a:t>
            </a:r>
            <a:r>
              <a:rPr sz="800" b="0" i="0" u="none" strike="noStrike">
                <a:solidFill>
                  <a:srgbClr val="000000"/>
                </a:solidFill>
                <a:latin typeface="Arial"/>
              </a:rPr>
              <a:t>
The Krystalin Insulin-Delivery System is Non-Invasive for the Skin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 descr="Image3"/>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8D13"/>
                </a:solidFill>
                <a:latin typeface="Arial"/>
              </a:rPr>
              <a:t>56 Wearable Health Monitors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56 Ideas + 435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http://www.trendhunter.com/id/257820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41 to 48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8.5</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381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667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85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Electric Voltage Bandaids</a:t>
            </a:r>
            <a:r>
              <a:rPr sz="800" b="0" i="0" u="none" strike="noStrike">
                <a:solidFill>
                  <a:srgbClr val="000000"/>
                </a:solidFill>
                <a:latin typeface="Arial"/>
              </a:rPr>
              <a:t>
The Shock Tech Bandage is an Alternative Pain Management Method</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8001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 Rate-Tracking Earphones</a:t>
            </a:r>
            <a:r>
              <a:rPr sz="800" b="0" i="0" u="none" strike="noStrike">
                <a:solidFill>
                  <a:srgbClr val="000000"/>
                </a:solidFill>
                <a:latin typeface="Arial"/>
              </a:rPr>
              <a:t>
The LG Lifeband Earphones Keep Track of The Heart Racers at CES 2014</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9525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Intuitive Fitness Trackers</a:t>
            </a:r>
            <a:r>
              <a:rPr sz="800" b="0" i="0" u="none" strike="noStrike">
                <a:solidFill>
                  <a:srgbClr val="000000"/>
                </a:solidFill>
                <a:latin typeface="Arial"/>
              </a:rPr>
              <a:t>
The LifeTip Wearable Fitness Trackers Help Get You Into Shape</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10668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Health Trackers</a:t>
            </a:r>
            <a:r>
              <a:rPr sz="800" b="0" i="0" u="none" strike="noStrike">
                <a:solidFill>
                  <a:srgbClr val="000000"/>
                </a:solidFill>
                <a:latin typeface="Arial"/>
              </a:rPr>
              <a:t>
The Samsung Simband Prototype Ushers in an Open Platform for Designers</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25"/>
          <a:stretch>
            <a:fillRect/>
          </a:stretch>
        </p:blipFill>
        <p:spPr>
          <a:xfrm>
            <a:off x="333375" y="4857750"/>
            <a:ext cx="9525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Fitness-Monitoring Headphones</a:t>
            </a:r>
            <a:r>
              <a:rPr sz="800" b="0" i="0" u="none" strike="noStrike">
                <a:solidFill>
                  <a:srgbClr val="000000"/>
                </a:solidFill>
                <a:latin typeface="Arial"/>
              </a:rPr>
              <a:t>
The BioSport Headphones are Perfect for Training and Working Out</a:t>
            </a:r>
          </a:p>
        </p:txBody>
      </p:sp>
      <p:pic>
        <p:nvPicPr>
          <p:cNvPr id="47"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3"/>
          <a:stretch>
            <a:fillRect/>
          </a:stretch>
        </p:blipFill>
        <p:spPr>
          <a:xfrm>
            <a:off x="2524125" y="4857750"/>
            <a:ext cx="8191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Motion-Monitoring Wearable Clips</a:t>
            </a:r>
            <a:r>
              <a:rPr sz="800" b="0" i="0" u="none" strike="noStrike">
                <a:solidFill>
                  <a:srgbClr val="000000"/>
                </a:solidFill>
                <a:latin typeface="Arial"/>
              </a:rPr>
              <a:t>
The Kiwi Wearable Tech Clip Monitors Daily Movement and Calories</a:t>
            </a:r>
          </a:p>
        </p:txBody>
      </p:sp>
      <p:pic>
        <p:nvPicPr>
          <p:cNvPr id="51"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6"/>
          <a:stretch>
            <a:fillRect/>
          </a:stretch>
        </p:blipFill>
        <p:spPr>
          <a:xfrm>
            <a:off x="4714875" y="4857750"/>
            <a:ext cx="8001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Wireless Health-Tracking Systems</a:t>
            </a:r>
            <a:r>
              <a:rPr sz="800" b="0" i="0" u="none" strike="noStrike">
                <a:solidFill>
                  <a:srgbClr val="000000"/>
                </a:solidFill>
                <a:latin typeface="Arial"/>
              </a:rPr>
              <a:t>
The Withings Wireless Blood Pressure Monitor Debuted at 2014 CES</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9"/>
          <a:stretch>
            <a:fillRect/>
          </a:stretch>
        </p:blipFill>
        <p:spPr>
          <a:xfrm>
            <a:off x="6905625" y="4857750"/>
            <a:ext cx="8953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Health-Monitoring Electronic Patches</a:t>
            </a:r>
            <a:r>
              <a:rPr sz="800" b="0" i="0" u="none" strike="noStrike">
                <a:solidFill>
                  <a:srgbClr val="000000"/>
                </a:solidFill>
                <a:latin typeface="Arial"/>
              </a:rPr>
              <a:t>
John Rogers Creates a Commercial Stick-On Circuit Board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8D13"/>
                </a:solidFill>
                <a:latin typeface="Arial"/>
              </a:rPr>
              <a:t>56 Wearable Health Monitors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56 Ideas + 435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http://www.trendhunter.com/id/257820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49 to 56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8.5</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381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667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953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Juvenile Smart Watches</a:t>
            </a:r>
            <a:r>
              <a:rPr sz="800" b="0" i="0" u="none" strike="noStrike">
                <a:solidFill>
                  <a:srgbClr val="000000"/>
                </a:solidFill>
                <a:latin typeface="Arial"/>
              </a:rPr>
              <a:t>
The Leap Band is Getting Kids More Active Outside the Home</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7429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Ankle Sock Sport Sensors</a:t>
            </a:r>
            <a:r>
              <a:rPr sz="800" b="0" i="0" u="none" strike="noStrike">
                <a:solidFill>
                  <a:srgbClr val="000000"/>
                </a:solidFill>
                <a:latin typeface="Arial"/>
              </a:rPr>
              <a:t>
The Sensoria Fitness Tracker is a Health Gadget Worn on the Foot</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7239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Heartbeat-Sensing Earbuds</a:t>
            </a:r>
            <a:r>
              <a:rPr sz="800" b="0" i="0" u="none" strike="noStrike">
                <a:solidFill>
                  <a:srgbClr val="000000"/>
                </a:solidFill>
                <a:latin typeface="Arial"/>
              </a:rPr>
              <a:t>
Rumor Has it the New Apple Earbuds Will Be Your In-Ear Doctor</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6096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Temperature-Sensitive Outerwear</a:t>
            </a:r>
            <a:r>
              <a:rPr sz="800" b="0" i="0" u="none" strike="noStrike">
                <a:solidFill>
                  <a:srgbClr val="000000"/>
                </a:solidFill>
                <a:latin typeface="Arial"/>
              </a:rPr>
              <a:t>
ColdWear is Making an Smart Jacket for Workers in the Arctic</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8382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Integrated Sleep Tracker Systems</a:t>
            </a:r>
            <a:r>
              <a:rPr sz="800" b="0" i="0" u="none" strike="noStrike">
                <a:solidFill>
                  <a:srgbClr val="000000"/>
                </a:solidFill>
                <a:latin typeface="Arial"/>
              </a:rPr>
              <a:t>
The Misfit Beddit and Shine Give a Well-Rounded Look at Health</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7810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Wearable Epileptic Devices</a:t>
            </a:r>
            <a:r>
              <a:rPr sz="800" b="0" i="0" u="none" strike="noStrike">
                <a:solidFill>
                  <a:srgbClr val="000000"/>
                </a:solidFill>
                <a:latin typeface="Arial"/>
              </a:rPr>
              <a:t>
RTI International Seizure Detector Texts Guardian When Episode Occurs</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7239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App-Connected Meditation Flowers</a:t>
            </a:r>
            <a:r>
              <a:rPr sz="800" b="0" i="0" u="none" strike="noStrike">
                <a:solidFill>
                  <a:srgbClr val="000000"/>
                </a:solidFill>
                <a:latin typeface="Arial"/>
              </a:rPr>
              <a:t>
The Lotus Digital Flower Blossoms Only When Brainwaves Are Still</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6286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UV-Monitoring Solar Wristbands</a:t>
            </a:r>
            <a:r>
              <a:rPr sz="800" b="0" i="0" u="none" strike="noStrike">
                <a:solidFill>
                  <a:srgbClr val="000000"/>
                </a:solidFill>
                <a:latin typeface="Arial"/>
              </a:rPr>
              <a:t>
The SunFriend UV Wristband Monitors Solar Activity So You Can Play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39 Tech Jewelry Designs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From Illuminating Smartphone Rings to Smartphone-Connected Jewelry</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Wearables are clearly here to stay as seen with these tech jewelry products that place smartphone control onto your finger or put digital storage into your earrings. Perhaps it seems a bit ostentatious or unnecessary to have tech jewelry, but what we're seeing is a distinct rise in the ways that consumers are opting to digitize unexpected aspects of their lifestyle.
By: Michael Hemsworth</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39 Ideas + 392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http://www.trendhunter.com/id/257757</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429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000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335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Finger-Worn Telephones</a:t>
            </a:r>
            <a:r>
              <a:rPr sz="800" b="0" i="0" u="none" strike="noStrike">
                <a:solidFill>
                  <a:srgbClr val="000000"/>
                </a:solidFill>
                <a:latin typeface="Arial"/>
              </a:rPr>
              <a:t>
Ring Phone by Shan Chen Puts Friends at Your Fingertip</a:t>
            </a:r>
          </a:p>
        </p:txBody>
      </p:sp>
      <p:pic>
        <p:nvPicPr>
          <p:cNvPr id="32"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4" name="bar1" descr="bar1"/>
          <p:cNvPicPr>
            <a:picLocks noChangeAspect="1"/>
          </p:cNvPicPr>
          <p:nvPr/>
        </p:nvPicPr>
        <p:blipFill>
          <a:blip r:embed="rId22"/>
          <a:stretch>
            <a:fillRect/>
          </a:stretch>
        </p:blipFill>
        <p:spPr>
          <a:xfrm>
            <a:off x="2524125" y="3143250"/>
            <a:ext cx="1409700" cy="38100"/>
          </a:xfrm>
          <a:prstGeom prst="rect">
            <a:avLst/>
          </a:prstGeom>
        </p:spPr>
      </p:pic>
      <p:sp>
        <p:nvSpPr>
          <p:cNvPr id="35" name="TextBox 34"/>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USB-Embedded Bracelets</a:t>
            </a:r>
            <a:r>
              <a:rPr sz="800" b="0" i="0" u="none" strike="noStrike">
                <a:solidFill>
                  <a:srgbClr val="000000"/>
                </a:solidFill>
                <a:latin typeface="Arial"/>
              </a:rPr>
              <a:t>
Vilnvixn Intelligent Accessories Ensure That Data Storage is Always Handy</a:t>
            </a:r>
          </a:p>
        </p:txBody>
      </p:sp>
      <p:pic>
        <p:nvPicPr>
          <p:cNvPr id="36"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7"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38" name="bar1" descr="bar1"/>
          <p:cNvPicPr>
            <a:picLocks noChangeAspect="1"/>
          </p:cNvPicPr>
          <p:nvPr/>
        </p:nvPicPr>
        <p:blipFill>
          <a:blip r:embed="rId25"/>
          <a:stretch>
            <a:fillRect/>
          </a:stretch>
        </p:blipFill>
        <p:spPr>
          <a:xfrm>
            <a:off x="4714875" y="3143250"/>
            <a:ext cx="1295400" cy="38100"/>
          </a:xfrm>
          <a:prstGeom prst="rect">
            <a:avLst/>
          </a:prstGeom>
        </p:spPr>
      </p:pic>
      <p:sp>
        <p:nvSpPr>
          <p:cNvPr id="39" name="TextBox 38"/>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Smartphone-Oriented Jewelry</a:t>
            </a:r>
            <a:r>
              <a:rPr sz="800" b="0" i="0" u="none" strike="noStrike">
                <a:solidFill>
                  <a:srgbClr val="000000"/>
                </a:solidFill>
                <a:latin typeface="Arial"/>
              </a:rPr>
              <a:t>
The 'iPhone Wallet Necklace' Holds Cell Phones</a:t>
            </a:r>
          </a:p>
        </p:txBody>
      </p:sp>
      <p:pic>
        <p:nvPicPr>
          <p:cNvPr id="40"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1"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2" name="bar1" descr="bar1"/>
          <p:cNvPicPr>
            <a:picLocks noChangeAspect="1"/>
          </p:cNvPicPr>
          <p:nvPr/>
        </p:nvPicPr>
        <p:blipFill>
          <a:blip r:embed="rId28"/>
          <a:stretch>
            <a:fillRect/>
          </a:stretch>
        </p:blipFill>
        <p:spPr>
          <a:xfrm>
            <a:off x="6905625" y="3143250"/>
            <a:ext cx="1200150" cy="38100"/>
          </a:xfrm>
          <a:prstGeom prst="rect">
            <a:avLst/>
          </a:prstGeom>
        </p:spPr>
      </p:pic>
      <p:sp>
        <p:nvSpPr>
          <p:cNvPr id="43" name="TextBox 42"/>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Digitally-Themed Jewelry</a:t>
            </a:r>
            <a:r>
              <a:rPr sz="800" b="0" i="0" u="none" strike="noStrike">
                <a:solidFill>
                  <a:srgbClr val="000000"/>
                </a:solidFill>
                <a:latin typeface="Arial"/>
              </a:rPr>
              <a:t>
The Upper Metal Class 'Control Earrings' Mimic Coverter Features</a:t>
            </a:r>
          </a:p>
        </p:txBody>
      </p:sp>
      <p:pic>
        <p:nvPicPr>
          <p:cNvPr id="44"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5"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6" name="bar1" descr="bar1"/>
          <p:cNvPicPr>
            <a:picLocks noChangeAspect="1"/>
          </p:cNvPicPr>
          <p:nvPr/>
        </p:nvPicPr>
        <p:blipFill>
          <a:blip r:embed="rId31"/>
          <a:stretch>
            <a:fillRect/>
          </a:stretch>
        </p:blipFill>
        <p:spPr>
          <a:xfrm>
            <a:off x="333375" y="5238750"/>
            <a:ext cx="1066800" cy="38100"/>
          </a:xfrm>
          <a:prstGeom prst="rect">
            <a:avLst/>
          </a:prstGeom>
        </p:spPr>
      </p:pic>
      <p:sp>
        <p:nvSpPr>
          <p:cNvPr id="47" name="TextBox 46"/>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Apple-Branded Accessories</a:t>
            </a:r>
            <a:r>
              <a:rPr sz="800" b="0" i="0" u="none" strike="noStrike">
                <a:solidFill>
                  <a:srgbClr val="000000"/>
                </a:solidFill>
                <a:latin typeface="Arial"/>
              </a:rPr>
              <a:t>
Computer Key Jewelry by Creative Dexterity is Stylishly Nerdy</a:t>
            </a:r>
          </a:p>
        </p:txBody>
      </p:sp>
      <p:pic>
        <p:nvPicPr>
          <p:cNvPr id="48"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4"/>
          <a:stretch>
            <a:fillRect/>
          </a:stretch>
        </p:blipFill>
        <p:spPr>
          <a:xfrm>
            <a:off x="2524125" y="5238750"/>
            <a:ext cx="125730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Dressy Data-Storing Accessories</a:t>
            </a:r>
            <a:r>
              <a:rPr sz="800" b="0" i="0" u="none" strike="noStrike">
                <a:solidFill>
                  <a:srgbClr val="000000"/>
                </a:solidFill>
                <a:latin typeface="Arial"/>
              </a:rPr>
              <a:t>
The USBowtie is a Dapper Piece of Memory Stick Jewelry</a:t>
            </a:r>
          </a:p>
        </p:txBody>
      </p:sp>
      <p:pic>
        <p:nvPicPr>
          <p:cNvPr id="52"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3"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4" name="bar1" descr="bar1"/>
          <p:cNvPicPr>
            <a:picLocks noChangeAspect="1"/>
          </p:cNvPicPr>
          <p:nvPr/>
        </p:nvPicPr>
        <p:blipFill>
          <a:blip r:embed="rId37"/>
          <a:stretch>
            <a:fillRect/>
          </a:stretch>
        </p:blipFill>
        <p:spPr>
          <a:xfrm>
            <a:off x="4714875" y="5238750"/>
            <a:ext cx="1123950" cy="38100"/>
          </a:xfrm>
          <a:prstGeom prst="rect">
            <a:avLst/>
          </a:prstGeom>
        </p:spPr>
      </p:pic>
      <p:sp>
        <p:nvSpPr>
          <p:cNvPr id="55" name="TextBox 54"/>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Delicate Flash Drive Necklaces</a:t>
            </a:r>
            <a:r>
              <a:rPr sz="800" b="0" i="0" u="none" strike="noStrike">
                <a:solidFill>
                  <a:srgbClr val="000000"/>
                </a:solidFill>
                <a:latin typeface="Arial"/>
              </a:rPr>
              <a:t>
These USB Lockets by Emily Rothschild are Intricate and Practical</a:t>
            </a:r>
          </a:p>
        </p:txBody>
      </p:sp>
      <p:pic>
        <p:nvPicPr>
          <p:cNvPr id="56"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57"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58" name="bar1" descr="bar1"/>
          <p:cNvPicPr>
            <a:picLocks noChangeAspect="1"/>
          </p:cNvPicPr>
          <p:nvPr/>
        </p:nvPicPr>
        <p:blipFill>
          <a:blip r:embed="rId40"/>
          <a:stretch>
            <a:fillRect/>
          </a:stretch>
        </p:blipFill>
        <p:spPr>
          <a:xfrm>
            <a:off x="6905625" y="5238750"/>
            <a:ext cx="1314450" cy="38100"/>
          </a:xfrm>
          <a:prstGeom prst="rect">
            <a:avLst/>
          </a:prstGeom>
        </p:spPr>
      </p:pic>
      <p:sp>
        <p:nvSpPr>
          <p:cNvPr id="59" name="TextBox 58"/>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Jeweled Spy Cams</a:t>
            </a:r>
            <a:r>
              <a:rPr sz="800" b="0" i="0" u="none" strike="noStrike">
                <a:solidFill>
                  <a:srgbClr val="000000"/>
                </a:solidFill>
                <a:latin typeface="Arial"/>
              </a:rPr>
              <a:t>
Catch People in the Act with a Subtle Camera Ring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39 Tech Jewelry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39 Ideas + 392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http://www.trendhunter.com/id/257757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429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000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85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Wearable Memory Sticks</a:t>
            </a:r>
            <a:r>
              <a:rPr sz="800" b="0" i="0" u="none" strike="noStrike">
                <a:solidFill>
                  <a:srgbClr val="000000"/>
                </a:solidFill>
                <a:latin typeface="Arial"/>
              </a:rPr>
              <a:t>
The USB Leather Braided Bracelet Will Keep Info Stylishly Safe</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14097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Smartphone-Connected Jewelry</a:t>
            </a:r>
            <a:r>
              <a:rPr sz="800" b="0" i="0" u="none" strike="noStrike">
                <a:solidFill>
                  <a:srgbClr val="000000"/>
                </a:solidFill>
                <a:latin typeface="Arial"/>
              </a:rPr>
              <a:t>
Zazzi Jewelry Relays Phone Notifications and Alerts on Its Display</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12763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Temperature-Changing Notification Rings</a:t>
            </a:r>
            <a:r>
              <a:rPr sz="800" b="0" i="0" u="none" strike="noStrike">
                <a:solidFill>
                  <a:srgbClr val="000000"/>
                </a:solidFill>
                <a:latin typeface="Arial"/>
              </a:rPr>
              <a:t>
These Remember Rings Can Remind You of Important Dates</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14287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Illuminating Smartphone Rings</a:t>
            </a:r>
            <a:r>
              <a:rPr sz="800" b="0" i="0" u="none" strike="noStrike">
                <a:solidFill>
                  <a:srgbClr val="000000"/>
                </a:solidFill>
                <a:latin typeface="Arial"/>
              </a:rPr>
              <a:t>
The Ringly Ring Flashes When Your Smartphone Receives a Call</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13144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Hi-Tech Charm Bracelets</a:t>
            </a:r>
            <a:r>
              <a:rPr sz="800" b="0" i="0" u="none" strike="noStrike">
                <a:solidFill>
                  <a:srgbClr val="000000"/>
                </a:solidFill>
                <a:latin typeface="Arial"/>
              </a:rPr>
              <a:t>
The Nex Band is a Cross Between a Pandora Bracelet and a Fuelband</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152400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Smartphone-Connected Cuffs</a:t>
            </a:r>
            <a:r>
              <a:rPr sz="800" b="0" i="0" u="none" strike="noStrike">
                <a:solidFill>
                  <a:srgbClr val="000000"/>
                </a:solidFill>
                <a:latin typeface="Arial"/>
              </a:rPr>
              <a:t>
Beacon &amp; Lively's Smart Bracelet Has LEDs &amp; Vibrating Indicators</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13525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All-Controlling Hi-Tech Jewelry</a:t>
            </a:r>
            <a:r>
              <a:rPr sz="800" b="0" i="0" u="none" strike="noStrike">
                <a:solidFill>
                  <a:srgbClr val="000000"/>
                </a:solidFill>
                <a:latin typeface="Arial"/>
              </a:rPr>
              <a:t>
Ring by Logbar Inc. Boasts Gesture Control and Home Automation</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11811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NFC-Enabled Jewelry</a:t>
            </a:r>
            <a:r>
              <a:rPr sz="800" b="0" i="0" u="none" strike="noStrike">
                <a:solidFill>
                  <a:srgbClr val="000000"/>
                </a:solidFill>
                <a:latin typeface="Arial"/>
              </a:rPr>
              <a:t>
The GEAK Ring Unlocks Phones with a Light Touch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39 Tech Jewelry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39 Ideas + 392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http://www.trendhunter.com/id/257757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429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000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914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Espionage Jewelry</a:t>
            </a:r>
            <a:r>
              <a:rPr sz="800" b="0" i="0" u="none" strike="noStrike">
                <a:solidFill>
                  <a:srgbClr val="000000"/>
                </a:solidFill>
                <a:latin typeface="Arial"/>
              </a:rPr>
              <a:t>
The OpenMe Crystal Ring Unlocks Secrets Behind Your Door</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9334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Crystallized USB Jewelry</a:t>
            </a:r>
            <a:r>
              <a:rPr sz="800" b="0" i="0" u="none" strike="noStrike">
                <a:solidFill>
                  <a:srgbClr val="000000"/>
                </a:solidFill>
                <a:latin typeface="Arial"/>
              </a:rPr>
              <a:t>
These Rhinestone-Covered Necklace Pen Drives are Flashy Memory Sticks</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9144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High-Tech Safety Jewelry</a:t>
            </a:r>
            <a:r>
              <a:rPr sz="800" b="0" i="0" u="none" strike="noStrike">
                <a:solidFill>
                  <a:srgbClr val="000000"/>
                </a:solidFill>
                <a:latin typeface="Arial"/>
              </a:rPr>
              <a:t>
MyRingGuard Sends Distress Signals to Contacts in Emergencies</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10477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Fragrance-Encapsulating Accessories</a:t>
            </a:r>
            <a:r>
              <a:rPr sz="800" b="0" i="0" u="none" strike="noStrike">
                <a:solidFill>
                  <a:srgbClr val="000000"/>
                </a:solidFill>
                <a:latin typeface="Arial"/>
              </a:rPr>
              <a:t>
The Obo Paris Perfume Jewelry Lets You Reapply On the Go</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11239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Interconnected Smartphone Jewelry</a:t>
            </a:r>
            <a:r>
              <a:rPr sz="800" b="0" i="0" u="none" strike="noStrike">
                <a:solidFill>
                  <a:srgbClr val="000000"/>
                </a:solidFill>
                <a:latin typeface="Arial"/>
              </a:rPr>
              <a:t>
The Bluetooth Smart Jewelry by CSR Makes Technology Feminine</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6667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UV Ray Rings</a:t>
            </a:r>
            <a:r>
              <a:rPr sz="800" b="0" i="0" u="none" strike="noStrike">
                <a:solidFill>
                  <a:srgbClr val="000000"/>
                </a:solidFill>
                <a:latin typeface="Arial"/>
              </a:rPr>
              <a:t>
'Marcus' from Julien Bergignat Monitors the Effects of the Sun on Your Skin</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10858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Spy-Worthy USB Jewelry</a:t>
            </a:r>
            <a:r>
              <a:rPr sz="800" b="0" i="0" u="none" strike="noStrike">
                <a:solidFill>
                  <a:srgbClr val="000000"/>
                </a:solidFill>
                <a:latin typeface="Arial"/>
              </a:rPr>
              <a:t>
These Stylish USB Earrings Can Secretly Stash Confidential Information</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9144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Hi-Tech Wrist Accessories</a:t>
            </a:r>
            <a:r>
              <a:rPr sz="800" b="0" i="0" u="none" strike="noStrike">
                <a:solidFill>
                  <a:srgbClr val="000000"/>
                </a:solidFill>
                <a:latin typeface="Arial"/>
              </a:rPr>
              <a:t>
The Mini Projector Bangle Brings Media into the Hand of the Modern Woman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39 Tech Jewelry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39 Ideas + 392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http://www.trendhunter.com/id/257757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429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000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7620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Golden Headphone Jewelry</a:t>
            </a:r>
            <a:r>
              <a:rPr sz="800" b="0" i="0" u="none" strike="noStrike">
                <a:solidFill>
                  <a:srgbClr val="000000"/>
                </a:solidFill>
                <a:latin typeface="Arial"/>
              </a:rPr>
              <a:t>
The Earbuds Bracelet Seems Modeled After the Apple Product</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8763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Evil Artificial Intelligence Accessories</a:t>
            </a:r>
            <a:r>
              <a:rPr sz="800" b="0" i="0" u="none" strike="noStrike">
                <a:solidFill>
                  <a:srgbClr val="000000"/>
                </a:solidFill>
                <a:latin typeface="Arial"/>
              </a:rPr>
              <a:t>
The GLaDOS Ring is Perfect for Portal Super-Fans</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11239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USB Jewelry</a:t>
            </a:r>
            <a:r>
              <a:rPr sz="800" b="0" i="0" u="none" strike="noStrike">
                <a:solidFill>
                  <a:srgbClr val="000000"/>
                </a:solidFill>
                <a:latin typeface="Arial"/>
              </a:rPr>
              <a:t>
Swarovski USB Heart Necklace is a Fashionable Hi-Tech Gadget</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12382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 Necklace-Projecting Gadgets</a:t>
            </a:r>
            <a:r>
              <a:rPr sz="800" b="0" i="0" u="none" strike="noStrike">
                <a:solidFill>
                  <a:srgbClr val="000000"/>
                </a:solidFill>
                <a:latin typeface="Arial"/>
              </a:rPr>
              <a:t>
These Necklace Projectors Put the Future in Your Hands</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8191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Elegant Hard Drive Necklaces</a:t>
            </a:r>
            <a:r>
              <a:rPr sz="800" b="0" i="0" u="none" strike="noStrike">
                <a:solidFill>
                  <a:srgbClr val="000000"/>
                </a:solidFill>
                <a:latin typeface="Arial"/>
              </a:rPr>
              <a:t>
The Swarovski USB Necklaces Are Electronically-Minded</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7810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Hybrid Bejeweled Earbuds</a:t>
            </a:r>
            <a:r>
              <a:rPr sz="800" b="0" i="0" u="none" strike="noStrike">
                <a:solidFill>
                  <a:srgbClr val="000000"/>
                </a:solidFill>
                <a:latin typeface="Arial"/>
              </a:rPr>
              <a:t>
These Jeweled Earbuds by MAXIGA Let You Listen to Music in Style</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4000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Plug-In Pendants</a:t>
            </a:r>
            <a:r>
              <a:rPr sz="800" b="0" i="0" u="none" strike="noStrike">
                <a:solidFill>
                  <a:srgbClr val="000000"/>
                </a:solidFill>
                <a:latin typeface="Arial"/>
              </a:rPr>
              <a:t>
The Kahler MyLife USB Necklace is an Electronically Enhanced Accessory</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6858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Pulse-Reading Jogging Jewelry</a:t>
            </a:r>
            <a:r>
              <a:rPr sz="800" b="0" i="0" u="none" strike="noStrike">
                <a:solidFill>
                  <a:srgbClr val="000000"/>
                </a:solidFill>
                <a:latin typeface="Arial"/>
              </a:rPr>
              <a:t>
The Sport Pulse Ring is a Heart-Monitoring Jogging Accessory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39 Tech Jewelry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39 Ideas + 392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http://www.trendhunter.com/id/257757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39</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429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000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7620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Piston-Comprised Rings</a:t>
            </a:r>
            <a:r>
              <a:rPr sz="800" b="0" i="0" u="none" strike="noStrike">
                <a:solidFill>
                  <a:srgbClr val="000000"/>
                </a:solidFill>
                <a:latin typeface="Arial"/>
              </a:rPr>
              <a:t>
This Titanium Piston Ring is an Ideal Gift for Engine-Loving Valentines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6858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High Tech Video Earrings</a:t>
            </a:r>
            <a:r>
              <a:rPr sz="800" b="0" i="0" u="none" strike="noStrike">
                <a:solidFill>
                  <a:srgbClr val="000000"/>
                </a:solidFill>
                <a:latin typeface="Arial"/>
              </a:rPr>
              <a:t>
These Prototypes from MJ McLaren Play a Variety of Videos from Your Ears</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2667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Jewelry Computer Peripherals</a:t>
            </a:r>
            <a:r>
              <a:rPr sz="800" b="0" i="0" u="none" strike="noStrike">
                <a:solidFill>
                  <a:srgbClr val="000000"/>
                </a:solidFill>
                <a:latin typeface="Arial"/>
              </a:rPr>
              <a:t>
The Genius Ring Mouse Puts Control Entirely on Your Thumb</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9144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 3D Printed Jewelry</a:t>
            </a:r>
            <a:r>
              <a:rPr sz="800" b="0" i="0" u="none" strike="noStrike">
                <a:solidFill>
                  <a:srgbClr val="000000"/>
                </a:solidFill>
                <a:latin typeface="Arial"/>
              </a:rPr>
              <a:t>
American Pearl's Quick Casting Process Can Replicate Lost Heirlooms</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4191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Ring-Ruled Cell Phones</a:t>
            </a:r>
            <a:r>
              <a:rPr sz="800" b="0" i="0" u="none" strike="noStrike">
                <a:solidFill>
                  <a:srgbClr val="000000"/>
                </a:solidFill>
                <a:latin typeface="Arial"/>
              </a:rPr>
              <a:t>
The Nokia Nenya Controls Your Mobile With the Twist of a Finger</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8953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Selfie Photo Jewelry</a:t>
            </a:r>
            <a:r>
              <a:rPr sz="800" b="0" i="0" u="none" strike="noStrike">
                <a:solidFill>
                  <a:srgbClr val="000000"/>
                </a:solidFill>
                <a:latin typeface="Arial"/>
              </a:rPr>
              <a:t>
MAD's 'Shall We Selfie Together' Workshop Turns Selfies into Jewelry</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7810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Untouchable Ring Technologies</a:t>
            </a:r>
            <a:r>
              <a:rPr sz="800" b="0" i="0" u="none" strike="noStrike">
                <a:solidFill>
                  <a:srgbClr val="000000"/>
                </a:solidFill>
                <a:latin typeface="Arial"/>
              </a:rPr>
              <a:t>
Nod Gesture Control Rings Eliminates the Need for Remote Controls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4292FF"/>
                </a:solidFill>
                <a:latin typeface="Arial"/>
              </a:rPr>
              <a:t>26 Smart Clothing Technology Finds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From Epilepsy-Tracking Shirts to Wearable Defibrillators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We're living in a time when the concept of smart clothing technology is no longer foreign; with wearable technologies becoming commonplace and gadgets like smartphones and tablets being ubiquitous, the movement towards a completely smart outfit is becoming a reality.The need for connectivity has shifted to areas not before explored, which is having positive impacts on a variety of different verticals.
By: Michael Hemsworth</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26 Ideas + 261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http://www.trendhunter.com/id/255892</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95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667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6954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Futuristic Fashion Infographics</a:t>
            </a:r>
            <a:r>
              <a:rPr sz="800" b="0" i="0" u="none" strike="noStrike">
                <a:solidFill>
                  <a:srgbClr val="000000"/>
                </a:solidFill>
                <a:latin typeface="Arial"/>
              </a:rPr>
              <a:t>
eBay Fashion Explores the Future of Fashion in This Graphic</a:t>
            </a:r>
          </a:p>
        </p:txBody>
      </p:sp>
      <p:pic>
        <p:nvPicPr>
          <p:cNvPr id="32"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4" name="bar1" descr="bar1"/>
          <p:cNvPicPr>
            <a:picLocks noChangeAspect="1"/>
          </p:cNvPicPr>
          <p:nvPr/>
        </p:nvPicPr>
        <p:blipFill>
          <a:blip r:embed="rId22"/>
          <a:stretch>
            <a:fillRect/>
          </a:stretch>
        </p:blipFill>
        <p:spPr>
          <a:xfrm>
            <a:off x="2524125" y="3143250"/>
            <a:ext cx="1657350" cy="38100"/>
          </a:xfrm>
          <a:prstGeom prst="rect">
            <a:avLst/>
          </a:prstGeom>
        </p:spPr>
      </p:pic>
      <p:sp>
        <p:nvSpPr>
          <p:cNvPr id="35" name="TextBox 34"/>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 Electric Skates</a:t>
            </a:r>
            <a:r>
              <a:rPr sz="800" b="0" i="0" u="none" strike="noStrike">
                <a:solidFill>
                  <a:srgbClr val="000000"/>
                </a:solidFill>
                <a:latin typeface="Arial"/>
              </a:rPr>
              <a:t>
The ACTON R RocketSkates by Peter Treadway is the First of Its Kind</a:t>
            </a:r>
          </a:p>
        </p:txBody>
      </p:sp>
      <p:pic>
        <p:nvPicPr>
          <p:cNvPr id="36"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7"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38" name="bar1" descr="bar1"/>
          <p:cNvPicPr>
            <a:picLocks noChangeAspect="1"/>
          </p:cNvPicPr>
          <p:nvPr/>
        </p:nvPicPr>
        <p:blipFill>
          <a:blip r:embed="rId25"/>
          <a:stretch>
            <a:fillRect/>
          </a:stretch>
        </p:blipFill>
        <p:spPr>
          <a:xfrm>
            <a:off x="4714875" y="3143250"/>
            <a:ext cx="1257300" cy="38100"/>
          </a:xfrm>
          <a:prstGeom prst="rect">
            <a:avLst/>
          </a:prstGeom>
        </p:spPr>
      </p:pic>
      <p:sp>
        <p:nvSpPr>
          <p:cNvPr id="39" name="TextBox 38"/>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Virtual Designer Glasses</a:t>
            </a:r>
            <a:r>
              <a:rPr sz="800" b="0" i="0" u="none" strike="noStrike">
                <a:solidFill>
                  <a:srgbClr val="000000"/>
                </a:solidFill>
                <a:latin typeface="Arial"/>
              </a:rPr>
              <a:t>
The Made for Glass Collection by DVF Dresses Up Google Glasses</a:t>
            </a:r>
          </a:p>
        </p:txBody>
      </p:sp>
      <p:pic>
        <p:nvPicPr>
          <p:cNvPr id="40"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1"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2" name="bar1" descr="bar1"/>
          <p:cNvPicPr>
            <a:picLocks noChangeAspect="1"/>
          </p:cNvPicPr>
          <p:nvPr/>
        </p:nvPicPr>
        <p:blipFill>
          <a:blip r:embed="rId28"/>
          <a:stretch>
            <a:fillRect/>
          </a:stretch>
        </p:blipFill>
        <p:spPr>
          <a:xfrm>
            <a:off x="6905625" y="3143250"/>
            <a:ext cx="1409700" cy="38100"/>
          </a:xfrm>
          <a:prstGeom prst="rect">
            <a:avLst/>
          </a:prstGeom>
        </p:spPr>
      </p:pic>
      <p:sp>
        <p:nvSpPr>
          <p:cNvPr id="43" name="TextBox 42"/>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Smartphone-Connected Corsets</a:t>
            </a:r>
            <a:r>
              <a:rPr sz="800" b="0" i="0" u="none" strike="noStrike">
                <a:solidFill>
                  <a:srgbClr val="000000"/>
                </a:solidFill>
                <a:latin typeface="Arial"/>
              </a:rPr>
              <a:t>
'X.Pose' is a Piece of Fashion Integrated with Smartphone Data</a:t>
            </a:r>
          </a:p>
        </p:txBody>
      </p:sp>
      <p:pic>
        <p:nvPicPr>
          <p:cNvPr id="44" name="Image" descr="Image">
            <a:hlinkClick r:id="rId29" tooltip="Go to trend"/>
          </p:cNvPr>
          <p:cNvPicPr>
            <a:picLocks noChangeAspect="1"/>
          </p:cNvPicPr>
          <p:nvPr/>
        </p:nvPicPr>
        <p:blipFill>
          <a:blip r:embed="rId30"/>
          <a:stretch>
            <a:fillRect/>
          </a:stretch>
        </p:blipFill>
        <p:spPr>
          <a:xfrm>
            <a:off x="333375" y="4000500"/>
            <a:ext cx="1905000" cy="1257300"/>
          </a:xfrm>
          <a:prstGeom prst="rect">
            <a:avLst/>
          </a:prstGeom>
        </p:spPr>
      </p:pic>
      <p:pic>
        <p:nvPicPr>
          <p:cNvPr id="45"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6" name="bar1" descr="bar1"/>
          <p:cNvPicPr>
            <a:picLocks noChangeAspect="1"/>
          </p:cNvPicPr>
          <p:nvPr/>
        </p:nvPicPr>
        <p:blipFill>
          <a:blip r:embed="rId31"/>
          <a:stretch>
            <a:fillRect/>
          </a:stretch>
        </p:blipFill>
        <p:spPr>
          <a:xfrm>
            <a:off x="333375" y="5238750"/>
            <a:ext cx="1390650" cy="38100"/>
          </a:xfrm>
          <a:prstGeom prst="rect">
            <a:avLst/>
          </a:prstGeom>
        </p:spPr>
      </p:pic>
      <p:sp>
        <p:nvSpPr>
          <p:cNvPr id="47" name="TextBox 46"/>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 Rate-Tracking Watches</a:t>
            </a:r>
            <a:r>
              <a:rPr sz="800" b="0" i="0" u="none" strike="noStrike">
                <a:solidFill>
                  <a:srgbClr val="000000"/>
                </a:solidFill>
                <a:latin typeface="Arial"/>
              </a:rPr>
              <a:t>
The Basis Band and App is a Convenient Health Monitor</a:t>
            </a:r>
          </a:p>
        </p:txBody>
      </p:sp>
      <p:pic>
        <p:nvPicPr>
          <p:cNvPr id="48"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4"/>
          <a:stretch>
            <a:fillRect/>
          </a:stretch>
        </p:blipFill>
        <p:spPr>
          <a:xfrm>
            <a:off x="2524125" y="5238750"/>
            <a:ext cx="135255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Holistic Health Trackers</a:t>
            </a:r>
            <a:r>
              <a:rPr sz="800" b="0" i="0" u="none" strike="noStrike">
                <a:solidFill>
                  <a:srgbClr val="000000"/>
                </a:solidFill>
                <a:latin typeface="Arial"/>
              </a:rPr>
              <a:t>
This Smartband is Designed to Measure Wearers' Well-Being at All Times</a:t>
            </a:r>
          </a:p>
        </p:txBody>
      </p:sp>
      <p:pic>
        <p:nvPicPr>
          <p:cNvPr id="52"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3"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4" name="bar1" descr="bar1"/>
          <p:cNvPicPr>
            <a:picLocks noChangeAspect="1"/>
          </p:cNvPicPr>
          <p:nvPr/>
        </p:nvPicPr>
        <p:blipFill>
          <a:blip r:embed="rId37"/>
          <a:stretch>
            <a:fillRect/>
          </a:stretch>
        </p:blipFill>
        <p:spPr>
          <a:xfrm>
            <a:off x="4714875" y="5238750"/>
            <a:ext cx="1200150" cy="38100"/>
          </a:xfrm>
          <a:prstGeom prst="rect">
            <a:avLst/>
          </a:prstGeom>
        </p:spPr>
      </p:pic>
      <p:sp>
        <p:nvSpPr>
          <p:cNvPr id="55" name="TextBox 54"/>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Epilepsy-Tracking Shirts</a:t>
            </a:r>
            <a:r>
              <a:rPr sz="800" b="0" i="0" u="none" strike="noStrike">
                <a:solidFill>
                  <a:srgbClr val="000000"/>
                </a:solidFill>
                <a:latin typeface="Arial"/>
              </a:rPr>
              <a:t>
This Top is About Detecting Epileptic Seizures and Collecting Data</a:t>
            </a:r>
          </a:p>
        </p:txBody>
      </p:sp>
      <p:pic>
        <p:nvPicPr>
          <p:cNvPr id="56"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57"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58" name="bar1" descr="bar1"/>
          <p:cNvPicPr>
            <a:picLocks noChangeAspect="1"/>
          </p:cNvPicPr>
          <p:nvPr/>
        </p:nvPicPr>
        <p:blipFill>
          <a:blip r:embed="rId40"/>
          <a:stretch>
            <a:fillRect/>
          </a:stretch>
        </p:blipFill>
        <p:spPr>
          <a:xfrm>
            <a:off x="6905625" y="5238750"/>
            <a:ext cx="990600" cy="38100"/>
          </a:xfrm>
          <a:prstGeom prst="rect">
            <a:avLst/>
          </a:prstGeom>
        </p:spPr>
      </p:pic>
      <p:sp>
        <p:nvSpPr>
          <p:cNvPr id="59" name="TextBox 58"/>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Lighted Smart Running Clothes</a:t>
            </a:r>
            <a:r>
              <a:rPr sz="800" b="0" i="0" u="none" strike="noStrike">
                <a:solidFill>
                  <a:srgbClr val="000000"/>
                </a:solidFill>
                <a:latin typeface="Arial"/>
              </a:rPr>
              <a:t>
The Glowfaster Jacket by Simon Weatherall Monitors Progress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4292FF"/>
                </a:solidFill>
                <a:latin typeface="Arial"/>
              </a:rPr>
              <a:t>26 Smart Clothing Technology Finds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26 Ideas + 261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http://www.trendhunter.com/id/255892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095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667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0477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Anxiety-Tracking Underwear</a:t>
            </a:r>
            <a:r>
              <a:rPr sz="800" b="0" i="0" u="none" strike="noStrike">
                <a:solidFill>
                  <a:srgbClr val="000000"/>
                </a:solidFill>
                <a:latin typeface="Arial"/>
              </a:rPr>
              <a:t>
The Stress-Monitoring Bra by Microsoft Research Pinpoints Moodswings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9144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Wearable Athletic Speed Trackers</a:t>
            </a:r>
            <a:r>
              <a:rPr sz="800" b="0" i="0" u="none" strike="noStrike">
                <a:solidFill>
                  <a:srgbClr val="000000"/>
                </a:solidFill>
                <a:latin typeface="Arial"/>
              </a:rPr>
              <a:t>
The XBand Speed Pro Tracks Athlete Speed, Agility &amp; Other Data</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11239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Camera-Resistant Headwear</a:t>
            </a:r>
            <a:r>
              <a:rPr sz="800" b="0" i="0" u="none" strike="noStrike">
                <a:solidFill>
                  <a:srgbClr val="000000"/>
                </a:solidFill>
                <a:latin typeface="Arial"/>
              </a:rPr>
              <a:t>
This ‘Justice Cap’ is an LED Baseball Cap that Blocks Cameras</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10096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Obstacle-Alerting Apparel</a:t>
            </a:r>
            <a:r>
              <a:rPr sz="800" b="0" i="0" u="none" strike="noStrike">
                <a:solidFill>
                  <a:srgbClr val="000000"/>
                </a:solidFill>
                <a:latin typeface="Arial"/>
              </a:rPr>
              <a:t>
The Eyeronman Haptic Vest Warns Wearers of Potentially Dangerous Objects</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9144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Tech-Integrated Streetwear</a:t>
            </a:r>
            <a:r>
              <a:rPr sz="800" b="0" i="0" u="none" strike="noStrike">
                <a:solidFill>
                  <a:srgbClr val="000000"/>
                </a:solidFill>
                <a:latin typeface="Arial"/>
              </a:rPr>
              <a:t>
The Elaine Lui Graduate Collection Featured LED-Lit Garments</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10096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Athletic Tracking Timepieces</a:t>
            </a:r>
            <a:r>
              <a:rPr sz="800" b="0" i="0" u="none" strike="noStrike">
                <a:solidFill>
                  <a:srgbClr val="000000"/>
                </a:solidFill>
                <a:latin typeface="Arial"/>
              </a:rPr>
              <a:t>
The Polar V800 Triathlon Watch Was Revealed at 2014 CES</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19"/>
          <a:stretch>
            <a:fillRect/>
          </a:stretch>
        </p:blipFill>
        <p:spPr>
          <a:xfrm>
            <a:off x="4714875" y="4857750"/>
            <a:ext cx="10477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Signal-Blocking Coats</a:t>
            </a:r>
            <a:r>
              <a:rPr sz="800" b="0" i="0" u="none" strike="noStrike">
                <a:solidFill>
                  <a:srgbClr val="000000"/>
                </a:solidFill>
                <a:latin typeface="Arial"/>
              </a:rPr>
              <a:t>
Coop Himmelb(l)au Develops the Jammer Coat</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9"/>
          <a:stretch>
            <a:fillRect/>
          </a:stretch>
        </p:blipFill>
        <p:spPr>
          <a:xfrm>
            <a:off x="6905625" y="4857750"/>
            <a:ext cx="11049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Color-Changing Fabric Ink</a:t>
            </a:r>
            <a:r>
              <a:rPr sz="800" b="0" i="0" u="none" strike="noStrike">
                <a:solidFill>
                  <a:srgbClr val="000000"/>
                </a:solidFill>
                <a:latin typeface="Arial"/>
              </a:rPr>
              <a:t>
This Wind-Reactive Ink Was Developed by Lauren Bowker.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4292FF"/>
                </a:solidFill>
                <a:latin typeface="Arial"/>
              </a:rPr>
              <a:t>26 Smart Clothing Technology Finds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26 Ideas + 261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http://www.trendhunter.com/id/255892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095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667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9334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Flexible Skate Shoes</a:t>
            </a:r>
            <a:r>
              <a:rPr sz="800" b="0" i="0" u="none" strike="noStrike">
                <a:solidFill>
                  <a:srgbClr val="000000"/>
                </a:solidFill>
                <a:latin typeface="Arial"/>
              </a:rPr>
              <a:t>
The Nike SB Lunar One Shot Shoe is a Skateboarder's Dream Shoe</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8953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Hi-Tech Medical Bags</a:t>
            </a:r>
            <a:r>
              <a:rPr sz="800" b="0" i="0" u="none" strike="noStrike">
                <a:solidFill>
                  <a:srgbClr val="000000"/>
                </a:solidFill>
                <a:latin typeface="Arial"/>
              </a:rPr>
              <a:t>
Kyuho Song's Concept Life Bag Combines Medicine and Portable Technology</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9525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Wearable Defibrillators</a:t>
            </a:r>
            <a:r>
              <a:rPr sz="800" b="0" i="0" u="none" strike="noStrike">
                <a:solidFill>
                  <a:srgbClr val="000000"/>
                </a:solidFill>
                <a:latin typeface="Arial"/>
              </a:rPr>
              <a:t>
The Heart Attack Vest by Johns Hopkins Students Prevents Episodes</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10858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Assault-Averting Wearables</a:t>
            </a:r>
            <a:r>
              <a:rPr sz="800" b="0" i="0" u="none" strike="noStrike">
                <a:solidFill>
                  <a:srgbClr val="000000"/>
                </a:solidFill>
                <a:latin typeface="Arial"/>
              </a:rPr>
              <a:t>
The Vive Wristband Keeps You Safe in Drunken Social Situations</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8763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Subtle Smartphone Shoes</a:t>
            </a:r>
            <a:r>
              <a:rPr sz="800" b="0" i="0" u="none" strike="noStrike">
                <a:solidFill>
                  <a:srgbClr val="000000"/>
                </a:solidFill>
                <a:latin typeface="Arial"/>
              </a:rPr>
              <a:t>
The ‘SuperShoes’ Tickle Your Feet to Communicate Smartphone Functions</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95250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Speaker Material Sweatshirts</a:t>
            </a:r>
            <a:r>
              <a:rPr sz="800" b="0" i="0" u="none" strike="noStrike">
                <a:solidFill>
                  <a:srgbClr val="000000"/>
                </a:solidFill>
                <a:latin typeface="Arial"/>
              </a:rPr>
              <a:t>
This High Tech Hoodie From BetaBrand is for Sound Professionals</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4"/>
          <a:stretch>
            <a:fillRect/>
          </a:stretch>
        </p:blipFill>
        <p:spPr>
          <a:xfrm>
            <a:off x="4714875" y="4857750"/>
            <a:ext cx="9525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Bluetooth Baseball Caps</a:t>
            </a:r>
            <a:r>
              <a:rPr sz="800" b="0" i="0" u="none" strike="noStrike">
                <a:solidFill>
                  <a:srgbClr val="000000"/>
                </a:solidFill>
                <a:latin typeface="Arial"/>
              </a:rPr>
              <a:t>
The Snaptrax Baseball Cap Connects With Your Smartphone Via Bluetooth</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9"/>
          <a:stretch>
            <a:fillRect/>
          </a:stretch>
        </p:blipFill>
        <p:spPr>
          <a:xfrm>
            <a:off x="6905625" y="4857750"/>
            <a:ext cx="6858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Trackable Bluetooth-Enabled Fashion</a:t>
            </a:r>
            <a:r>
              <a:rPr sz="800" b="0" i="0" u="none" strike="noStrike">
                <a:solidFill>
                  <a:srgbClr val="000000"/>
                </a:solidFill>
                <a:latin typeface="Arial"/>
              </a:rPr>
              <a:t>
Asher Levine Used Bluetooth-Enabled Chips to Track Garments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 descr="Image4"/>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4292FF"/>
                </a:solidFill>
                <a:latin typeface="Arial"/>
              </a:rPr>
              <a:t>26 Smart Clothing Technology Finds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26 Ideas + 261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http://www.trendhunter.com/id/255892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26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095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667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304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Health-Tracking Tees</a:t>
            </a:r>
            <a:r>
              <a:rPr sz="800" b="0" i="0" u="none" strike="noStrike">
                <a:solidFill>
                  <a:srgbClr val="000000"/>
                </a:solidFill>
                <a:latin typeface="Arial"/>
              </a:rPr>
              <a:t>
The Chronious Project Smart T-Shirt Keeps Tabs on Medical Conditions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7810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Inexpensive Augmented Reality Headsets</a:t>
            </a:r>
            <a:r>
              <a:rPr sz="800" b="0" i="0" u="none" strike="noStrike">
                <a:solidFill>
                  <a:srgbClr val="000000"/>
                </a:solidFill>
                <a:latin typeface="Arial"/>
              </a:rPr>
              <a:t>
The Smart Cap Can Be Built Using Easily Available Parts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62 Tech-Friendly Gloves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From Wearable Air Texting Gloves to Bluetooth Telephone Mittens</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Wearing mittens can make handling your mobile devices and gadgets quite difficult, but these tech-friendly gloves have all been designed with tech-savvy features, making them the ideal winter accessory.With smartphones and mobile devices increasingly advancing toward more touchscreen technology, being able to use your hands to navigate and control features is key.
By: Tana Makmanee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62 Ideas + 348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http://www.trendhunter.com/id/219587</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667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4097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Innovative Luminous Gloves</a:t>
            </a:r>
            <a:r>
              <a:rPr sz="800" b="0" i="0" u="none" strike="noStrike">
                <a:solidFill>
                  <a:srgbClr val="000000"/>
                </a:solidFill>
                <a:latin typeface="Arial"/>
              </a:rPr>
              <a:t>
The H9 Portable Lighting Tool Can Be Worn Conveniently on the Palm</a:t>
            </a:r>
          </a:p>
        </p:txBody>
      </p:sp>
      <p:pic>
        <p:nvPicPr>
          <p:cNvPr id="32"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4" name="bar1" descr="bar1"/>
          <p:cNvPicPr>
            <a:picLocks noChangeAspect="1"/>
          </p:cNvPicPr>
          <p:nvPr/>
        </p:nvPicPr>
        <p:blipFill>
          <a:blip r:embed="rId22"/>
          <a:stretch>
            <a:fillRect/>
          </a:stretch>
        </p:blipFill>
        <p:spPr>
          <a:xfrm>
            <a:off x="2524125" y="3143250"/>
            <a:ext cx="1181100" cy="38100"/>
          </a:xfrm>
          <a:prstGeom prst="rect">
            <a:avLst/>
          </a:prstGeom>
        </p:spPr>
      </p:pic>
      <p:sp>
        <p:nvSpPr>
          <p:cNvPr id="35" name="TextBox 34"/>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Gadget Friendly Gloves</a:t>
            </a:r>
            <a:r>
              <a:rPr sz="800" b="0" i="0" u="none" strike="noStrike">
                <a:solidFill>
                  <a:srgbClr val="000000"/>
                </a:solidFill>
                <a:latin typeface="Arial"/>
              </a:rPr>
              <a:t>
iTWYF Stylus Gloves Enable All-Weather Electronic Use</a:t>
            </a:r>
          </a:p>
        </p:txBody>
      </p:sp>
      <p:pic>
        <p:nvPicPr>
          <p:cNvPr id="36"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7"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38" name="bar1" descr="bar1"/>
          <p:cNvPicPr>
            <a:picLocks noChangeAspect="1"/>
          </p:cNvPicPr>
          <p:nvPr/>
        </p:nvPicPr>
        <p:blipFill>
          <a:blip r:embed="rId25"/>
          <a:stretch>
            <a:fillRect/>
          </a:stretch>
        </p:blipFill>
        <p:spPr>
          <a:xfrm>
            <a:off x="4714875" y="3143250"/>
            <a:ext cx="1276350" cy="38100"/>
          </a:xfrm>
          <a:prstGeom prst="rect">
            <a:avLst/>
          </a:prstGeom>
        </p:spPr>
      </p:pic>
      <p:sp>
        <p:nvSpPr>
          <p:cNvPr id="39" name="TextBox 38"/>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Wearable Air Texting Gloves</a:t>
            </a:r>
            <a:r>
              <a:rPr sz="800" b="0" i="0" u="none" strike="noStrike">
                <a:solidFill>
                  <a:srgbClr val="000000"/>
                </a:solidFill>
                <a:latin typeface="Arial"/>
              </a:rPr>
              <a:t>
The Airwriting Texting Device Lets Users Write Without a Surface</a:t>
            </a:r>
          </a:p>
        </p:txBody>
      </p:sp>
      <p:pic>
        <p:nvPicPr>
          <p:cNvPr id="40"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1"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2" name="bar1" descr="bar1"/>
          <p:cNvPicPr>
            <a:picLocks noChangeAspect="1"/>
          </p:cNvPicPr>
          <p:nvPr/>
        </p:nvPicPr>
        <p:blipFill>
          <a:blip r:embed="rId28"/>
          <a:stretch>
            <a:fillRect/>
          </a:stretch>
        </p:blipFill>
        <p:spPr>
          <a:xfrm>
            <a:off x="6905625" y="3143250"/>
            <a:ext cx="971550" cy="38100"/>
          </a:xfrm>
          <a:prstGeom prst="rect">
            <a:avLst/>
          </a:prstGeom>
        </p:spPr>
      </p:pic>
      <p:sp>
        <p:nvSpPr>
          <p:cNvPr id="43" name="TextBox 42"/>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Techy Touch Sensitive Mitts (UPDATE)</a:t>
            </a:r>
            <a:r>
              <a:rPr sz="800" b="0" i="0" u="none" strike="noStrike">
                <a:solidFill>
                  <a:srgbClr val="000000"/>
                </a:solidFill>
                <a:latin typeface="Arial"/>
              </a:rPr>
              <a:t>
The Mujjo 2012/2013 Touchscreen Gloves Keep Hands Texty Warm</a:t>
            </a:r>
          </a:p>
        </p:txBody>
      </p:sp>
      <p:pic>
        <p:nvPicPr>
          <p:cNvPr id="44"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5"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6" name="bar1" descr="bar1"/>
          <p:cNvPicPr>
            <a:picLocks noChangeAspect="1"/>
          </p:cNvPicPr>
          <p:nvPr/>
        </p:nvPicPr>
        <p:blipFill>
          <a:blip r:embed="rId31"/>
          <a:stretch>
            <a:fillRect/>
          </a:stretch>
        </p:blipFill>
        <p:spPr>
          <a:xfrm>
            <a:off x="333375" y="5238750"/>
            <a:ext cx="914400" cy="38100"/>
          </a:xfrm>
          <a:prstGeom prst="rect">
            <a:avLst/>
          </a:prstGeom>
        </p:spPr>
      </p:pic>
      <p:sp>
        <p:nvSpPr>
          <p:cNvPr id="47" name="TextBox 46"/>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 Fingerless Mittens</a:t>
            </a:r>
            <a:r>
              <a:rPr sz="800" b="0" i="0" u="none" strike="noStrike">
                <a:solidFill>
                  <a:srgbClr val="000000"/>
                </a:solidFill>
                <a:latin typeface="Arial"/>
              </a:rPr>
              <a:t>
The Etre 'Touchy' Gloves are Compatible with Devices</a:t>
            </a:r>
          </a:p>
        </p:txBody>
      </p:sp>
      <p:pic>
        <p:nvPicPr>
          <p:cNvPr id="48"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4"/>
          <a:stretch>
            <a:fillRect/>
          </a:stretch>
        </p:blipFill>
        <p:spPr>
          <a:xfrm>
            <a:off x="2524125" y="5238750"/>
            <a:ext cx="91440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Nocturnal Light-Alerting Gloves</a:t>
            </a:r>
            <a:r>
              <a:rPr sz="800" b="0" i="0" u="none" strike="noStrike">
                <a:solidFill>
                  <a:srgbClr val="000000"/>
                </a:solidFill>
                <a:latin typeface="Arial"/>
              </a:rPr>
              <a:t>
LED Bike Lights are Infused into Gloves for Added Safety</a:t>
            </a:r>
          </a:p>
        </p:txBody>
      </p:sp>
      <p:pic>
        <p:nvPicPr>
          <p:cNvPr id="52"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3"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4" name="bar1" descr="bar1"/>
          <p:cNvPicPr>
            <a:picLocks noChangeAspect="1"/>
          </p:cNvPicPr>
          <p:nvPr/>
        </p:nvPicPr>
        <p:blipFill>
          <a:blip r:embed="rId37"/>
          <a:stretch>
            <a:fillRect/>
          </a:stretch>
        </p:blipFill>
        <p:spPr>
          <a:xfrm>
            <a:off x="4714875" y="5238750"/>
            <a:ext cx="952500" cy="38100"/>
          </a:xfrm>
          <a:prstGeom prst="rect">
            <a:avLst/>
          </a:prstGeom>
        </p:spPr>
      </p:pic>
      <p:sp>
        <p:nvSpPr>
          <p:cNvPr id="55" name="TextBox 54"/>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Magical Sci-Fi Gloves</a:t>
            </a:r>
            <a:r>
              <a:rPr sz="800" b="0" i="0" u="none" strike="noStrike">
                <a:solidFill>
                  <a:srgbClr val="000000"/>
                </a:solidFill>
                <a:latin typeface="Arial"/>
              </a:rPr>
              <a:t>
 'The Force Glove' Will Teach Kids About Magnets in a Fun Way</a:t>
            </a:r>
          </a:p>
        </p:txBody>
      </p:sp>
      <p:pic>
        <p:nvPicPr>
          <p:cNvPr id="56"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57"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58" name="bar1" descr="bar1"/>
          <p:cNvPicPr>
            <a:picLocks noChangeAspect="1"/>
          </p:cNvPicPr>
          <p:nvPr/>
        </p:nvPicPr>
        <p:blipFill>
          <a:blip r:embed="rId40"/>
          <a:stretch>
            <a:fillRect/>
          </a:stretch>
        </p:blipFill>
        <p:spPr>
          <a:xfrm>
            <a:off x="6905625" y="5238750"/>
            <a:ext cx="895350" cy="38100"/>
          </a:xfrm>
          <a:prstGeom prst="rect">
            <a:avLst/>
          </a:prstGeom>
        </p:spPr>
      </p:pic>
      <p:sp>
        <p:nvSpPr>
          <p:cNvPr id="59" name="TextBox 58"/>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Glowing Gloves</a:t>
            </a:r>
            <a:r>
              <a:rPr sz="800" b="0" i="0" u="none" strike="noStrike">
                <a:solidFill>
                  <a:srgbClr val="000000"/>
                </a:solidFill>
                <a:latin typeface="Arial"/>
              </a:rPr>
              <a:t>
Fibre Optic Flashlight Gloves from Tilen Sepic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62 Tech-Friendly Gloves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62 Ideas + 348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http://www.trendhunter.com/id/219587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667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3429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191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Tech-Savvy Winter Wear</a:t>
            </a:r>
            <a:r>
              <a:rPr sz="800" b="0" i="0" u="none" strike="noStrike">
                <a:solidFill>
                  <a:srgbClr val="000000"/>
                </a:solidFill>
                <a:latin typeface="Arial"/>
              </a:rPr>
              <a:t>
Stay in 'Touch' with Your Apple Products with the FIVEPOINT Gloves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7239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Touchscreen-Friendly Apparel</a:t>
            </a:r>
            <a:r>
              <a:rPr sz="800" b="0" i="0" u="none" strike="noStrike">
                <a:solidFill>
                  <a:srgbClr val="000000"/>
                </a:solidFill>
                <a:latin typeface="Arial"/>
              </a:rPr>
              <a:t>
Dots Gloves for iPhone, iPod</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9715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iPod Friendly Winter Gear</a:t>
            </a:r>
            <a:r>
              <a:rPr sz="800" b="0" i="0" u="none" strike="noStrike">
                <a:solidFill>
                  <a:srgbClr val="000000"/>
                </a:solidFill>
                <a:latin typeface="Arial"/>
              </a:rPr>
              <a:t>
DIY Touchscreen Gloves Are Simple and So Convenient</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10287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USB-Powered Gloves</a:t>
            </a:r>
            <a:r>
              <a:rPr sz="800" b="0" i="0" u="none" strike="noStrike">
                <a:solidFill>
                  <a:srgbClr val="000000"/>
                </a:solidFill>
                <a:latin typeface="Arial"/>
              </a:rPr>
              <a:t>
USB Heated Mittens Make It Impossible to Avoid Work</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9334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Armored Smartphone Cases</a:t>
            </a:r>
            <a:r>
              <a:rPr sz="800" b="0" i="0" u="none" strike="noStrike">
                <a:solidFill>
                  <a:srgbClr val="000000"/>
                </a:solidFill>
                <a:latin typeface="Arial"/>
              </a:rPr>
              <a:t>
The ArmStar BodyGuard iPhone Dock Stuns Would-Be Crooks</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53340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Communication Via Fingertip</a:t>
            </a:r>
            <a:r>
              <a:rPr sz="800" b="0" i="0" u="none" strike="noStrike">
                <a:solidFill>
                  <a:srgbClr val="000000"/>
                </a:solidFill>
                <a:latin typeface="Arial"/>
              </a:rPr>
              <a:t>
HR Burton Gloves Provide Music, Phone for Snowboarders</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4191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Winter Mits For Gadget Addicts</a:t>
            </a:r>
            <a:r>
              <a:rPr sz="800" b="0" i="0" u="none" strike="noStrike">
                <a:solidFill>
                  <a:srgbClr val="000000"/>
                </a:solidFill>
                <a:latin typeface="Arial"/>
              </a:rPr>
              <a:t>
The Etre Touchy Gloves</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4191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Motion Sensor Mittens</a:t>
            </a:r>
            <a:r>
              <a:rPr sz="800" b="0" i="0" u="none" strike="noStrike">
                <a:solidFill>
                  <a:srgbClr val="000000"/>
                </a:solidFill>
                <a:latin typeface="Arial"/>
              </a:rPr>
              <a:t>
These Colorful Lycra Gloves Use a Gesture-Based Computer Interface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62 Tech-Friendly Gloves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62 Ideas + 348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http://www.trendhunter.com/id/219587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667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3429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763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MP3 Gadget Control Mitts</a:t>
            </a:r>
            <a:r>
              <a:rPr sz="800" b="0" i="0" u="none" strike="noStrike">
                <a:solidFill>
                  <a:srgbClr val="000000"/>
                </a:solidFill>
                <a:latin typeface="Arial"/>
              </a:rPr>
              <a:t>
Gear up for the Winter with the Burton Mix Master Gloves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8382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Wireless Controller Hand Warmers</a:t>
            </a:r>
            <a:r>
              <a:rPr sz="800" b="0" i="0" u="none" strike="noStrike">
                <a:solidFill>
                  <a:srgbClr val="000000"/>
                </a:solidFill>
                <a:latin typeface="Arial"/>
              </a:rPr>
              <a:t>
BEARTek Gloves Let You Command Mobile Devices Using Hand Gestures</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4572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Transmuting Multimedia Gloves</a:t>
            </a:r>
            <a:r>
              <a:rPr sz="800" b="0" i="0" u="none" strike="noStrike">
                <a:solidFill>
                  <a:srgbClr val="000000"/>
                </a:solidFill>
                <a:latin typeface="Arial"/>
              </a:rPr>
              <a:t>
The 'Panopticon' Device Will Read to You Aloud</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7048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Conductive Fingertip Clips</a:t>
            </a:r>
            <a:r>
              <a:rPr sz="800" b="0" i="0" u="none" strike="noStrike">
                <a:solidFill>
                  <a:srgbClr val="000000"/>
                </a:solidFill>
                <a:latin typeface="Arial"/>
              </a:rPr>
              <a:t>
The Quirky Digits Glove Pins are Touchscreen-Friendly in Frigid Temps</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6858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Hand Warmer Built for Two</a:t>
            </a:r>
            <a:r>
              <a:rPr sz="800" b="0" i="0" u="none" strike="noStrike">
                <a:solidFill>
                  <a:srgbClr val="000000"/>
                </a:solidFill>
                <a:latin typeface="Arial"/>
              </a:rPr>
              <a:t>
Glovers</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72390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Winter-Ready Gadget Gloves</a:t>
            </a:r>
            <a:r>
              <a:rPr sz="800" b="0" i="0" u="none" strike="noStrike">
                <a:solidFill>
                  <a:srgbClr val="000000"/>
                </a:solidFill>
                <a:latin typeface="Arial"/>
              </a:rPr>
              <a:t>
The North Face E-tip Keeps Your Hands Warm and Touchscreen Accessible</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7810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Turn Signal Mittens</a:t>
            </a:r>
            <a:r>
              <a:rPr sz="800" b="0" i="0" u="none" strike="noStrike">
                <a:solidFill>
                  <a:srgbClr val="000000"/>
                </a:solidFill>
                <a:latin typeface="Arial"/>
              </a:rPr>
              <a:t>
The Early Winter Night Biking Gloves Keep Bikers Safe</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7429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Hands-Free Cell Phone Gloves</a:t>
            </a:r>
            <a:r>
              <a:rPr sz="800" b="0" i="0" u="none" strike="noStrike">
                <a:solidFill>
                  <a:srgbClr val="000000"/>
                </a:solidFill>
                <a:latin typeface="Arial"/>
              </a:rPr>
              <a:t>
Swany g.cell Snowboard Phone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62 Tech-Friendly Gloves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62 Ideas + 348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http://www.trendhunter.com/id/219587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667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3429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85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Touchscreen-Friendly Mitts</a:t>
            </a:r>
            <a:r>
              <a:rPr sz="800" b="0" i="0" u="none" strike="noStrike">
                <a:solidFill>
                  <a:srgbClr val="000000"/>
                </a:solidFill>
                <a:latin typeface="Arial"/>
              </a:rPr>
              <a:t>
TapCaps Adhesive Glove Tips Improve Winter Phone Use</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19"/>
          <a:stretch>
            <a:fillRect/>
          </a:stretch>
        </p:blipFill>
        <p:spPr>
          <a:xfrm>
            <a:off x="2524125" y="2762250"/>
            <a:ext cx="6858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Complex Gaming Gloves</a:t>
            </a:r>
            <a:r>
              <a:rPr sz="800" b="0" i="0" u="none" strike="noStrike">
                <a:solidFill>
                  <a:srgbClr val="000000"/>
                </a:solidFill>
                <a:latin typeface="Arial"/>
              </a:rPr>
              <a:t>
The Razer Orbweaver Allows for One-Handed Navigation During Gameplay</a:t>
            </a:r>
          </a:p>
        </p:txBody>
      </p:sp>
      <p:pic>
        <p:nvPicPr>
          <p:cNvPr id="35"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4"/>
          <a:stretch>
            <a:fillRect/>
          </a:stretch>
        </p:blipFill>
        <p:spPr>
          <a:xfrm>
            <a:off x="4714875" y="2762250"/>
            <a:ext cx="5143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Mobile Device Gloves</a:t>
            </a:r>
            <a:r>
              <a:rPr sz="800" b="0" i="0" u="none" strike="noStrike">
                <a:solidFill>
                  <a:srgbClr val="000000"/>
                </a:solidFill>
                <a:latin typeface="Arial"/>
              </a:rPr>
              <a:t>
Freehands for Cold-Weather Texting</a:t>
            </a:r>
          </a:p>
        </p:txBody>
      </p:sp>
      <p:pic>
        <p:nvPicPr>
          <p:cNvPr id="39"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7"/>
          <a:stretch>
            <a:fillRect/>
          </a:stretch>
        </p:blipFill>
        <p:spPr>
          <a:xfrm>
            <a:off x="6905625" y="2762250"/>
            <a:ext cx="7620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Self-Defense Gloves</a:t>
            </a:r>
            <a:r>
              <a:rPr sz="800" b="0" i="0" u="none" strike="noStrike">
                <a:solidFill>
                  <a:srgbClr val="000000"/>
                </a:solidFill>
                <a:latin typeface="Arial"/>
              </a:rPr>
              <a:t>
The Bodyguard by David Brown Will Help You Fight off Unwanted Attacks</a:t>
            </a:r>
          </a:p>
        </p:txBody>
      </p:sp>
      <p:pic>
        <p:nvPicPr>
          <p:cNvPr id="43"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0"/>
          <a:stretch>
            <a:fillRect/>
          </a:stretch>
        </p:blipFill>
        <p:spPr>
          <a:xfrm>
            <a:off x="333375" y="4857750"/>
            <a:ext cx="6286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Heat-Regulating Gauntlets</a:t>
            </a:r>
            <a:r>
              <a:rPr sz="800" b="0" i="0" u="none" strike="noStrike">
                <a:solidFill>
                  <a:srgbClr val="000000"/>
                </a:solidFill>
                <a:latin typeface="Arial"/>
              </a:rPr>
              <a:t>
The Chaval Response XRT Gloves Responds to the Temperature of the Hands</a:t>
            </a:r>
          </a:p>
        </p:txBody>
      </p:sp>
      <p:pic>
        <p:nvPicPr>
          <p:cNvPr id="47"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3"/>
          <a:stretch>
            <a:fillRect/>
          </a:stretch>
        </p:blipFill>
        <p:spPr>
          <a:xfrm>
            <a:off x="2524125" y="4857750"/>
            <a:ext cx="91440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Vegan-Friendly Tech Gloves</a:t>
            </a:r>
            <a:r>
              <a:rPr sz="800" b="0" i="0" u="none" strike="noStrike">
                <a:solidFill>
                  <a:srgbClr val="000000"/>
                </a:solidFill>
                <a:latin typeface="Arial"/>
              </a:rPr>
              <a:t>
These Faux Leather Gloves Allow Touchscreen Use with Warmth</a:t>
            </a:r>
          </a:p>
        </p:txBody>
      </p:sp>
      <p:pic>
        <p:nvPicPr>
          <p:cNvPr id="51"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6"/>
          <a:stretch>
            <a:fillRect/>
          </a:stretch>
        </p:blipFill>
        <p:spPr>
          <a:xfrm>
            <a:off x="4714875" y="4857750"/>
            <a:ext cx="4381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Networking Safety Gloves</a:t>
            </a:r>
            <a:r>
              <a:rPr sz="800" b="0" i="0" u="none" strike="noStrike">
                <a:solidFill>
                  <a:srgbClr val="000000"/>
                </a:solidFill>
                <a:latin typeface="Arial"/>
              </a:rPr>
              <a:t>
Frontline Gloves are Designed to Help Firefighters Communicate</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9"/>
          <a:stretch>
            <a:fillRect/>
          </a:stretch>
        </p:blipFill>
        <p:spPr>
          <a:xfrm>
            <a:off x="6905625" y="4857750"/>
            <a:ext cx="4000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Hyper Functional Tech Mitts</a:t>
            </a:r>
            <a:r>
              <a:rPr sz="800" b="0" i="0" u="none" strike="noStrike">
                <a:solidFill>
                  <a:srgbClr val="000000"/>
                </a:solidFill>
                <a:latin typeface="Arial"/>
              </a:rPr>
              <a:t>
The Touchscreen Agloves are Made with Special Silver Yarn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62 Tech-Friendly Gloves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62 Ideas + 348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http://www.trendhunter.com/id/219587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667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3429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85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Bluetooth-Enabling Mitts</a:t>
            </a:r>
            <a:r>
              <a:rPr sz="800" b="0" i="0" u="none" strike="noStrike">
                <a:solidFill>
                  <a:srgbClr val="000000"/>
                </a:solidFill>
                <a:latin typeface="Arial"/>
              </a:rPr>
              <a:t>
High-Call Gloves Will Keep Your Hands Warm This Winter</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8191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Gadget-Friendly Winter Gloves</a:t>
            </a:r>
            <a:r>
              <a:rPr sz="800" b="0" i="0" u="none" strike="noStrike">
                <a:solidFill>
                  <a:srgbClr val="000000"/>
                </a:solidFill>
                <a:latin typeface="Arial"/>
              </a:rPr>
              <a:t>
Isotoner SmarTouch Touch Screen-Compatible Gloves</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9144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Cozy Tech-Friendly Gloves</a:t>
            </a:r>
            <a:r>
              <a:rPr sz="800" b="0" i="0" u="none" strike="noStrike">
                <a:solidFill>
                  <a:srgbClr val="000000"/>
                </a:solidFill>
                <a:latin typeface="Arial"/>
              </a:rPr>
              <a:t>
The Leather Crochet Touchscreen Gloves by Mujjo are Stylishly Practical</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504950"/>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2"/>
          <a:stretch>
            <a:fillRect/>
          </a:stretch>
        </p:blipFill>
        <p:spPr>
          <a:xfrm>
            <a:off x="6905625" y="2762250"/>
            <a:ext cx="8191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Hot Mittens</a:t>
            </a:r>
            <a:r>
              <a:rPr sz="800" b="0" i="0" u="none" strike="noStrike">
                <a:solidFill>
                  <a:srgbClr val="000000"/>
                </a:solidFill>
                <a:latin typeface="Arial"/>
              </a:rPr>
              <a:t>
USB Heated Gloves Offer Warmth While You Type</a:t>
            </a:r>
          </a:p>
        </p:txBody>
      </p:sp>
      <p:pic>
        <p:nvPicPr>
          <p:cNvPr id="43"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0"/>
          <a:stretch>
            <a:fillRect/>
          </a:stretch>
        </p:blipFill>
        <p:spPr>
          <a:xfrm>
            <a:off x="333375" y="4857750"/>
            <a:ext cx="8001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Rock Paper Scissors Gloves</a:t>
            </a:r>
            <a:r>
              <a:rPr sz="800" b="0" i="0" u="none" strike="noStrike">
                <a:solidFill>
                  <a:srgbClr val="000000"/>
                </a:solidFill>
                <a:latin typeface="Arial"/>
              </a:rPr>
              <a:t>
Steve Hoefer Creates the Ultimate Way to Play With Yourself</a:t>
            </a:r>
          </a:p>
        </p:txBody>
      </p:sp>
      <p:pic>
        <p:nvPicPr>
          <p:cNvPr id="47"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3"/>
          <a:stretch>
            <a:fillRect/>
          </a:stretch>
        </p:blipFill>
        <p:spPr>
          <a:xfrm>
            <a:off x="2524125" y="4857750"/>
            <a:ext cx="8572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Dashboard Winter Warmers</a:t>
            </a:r>
            <a:r>
              <a:rPr sz="800" b="0" i="0" u="none" strike="noStrike">
                <a:solidFill>
                  <a:srgbClr val="000000"/>
                </a:solidFill>
                <a:latin typeface="Arial"/>
              </a:rPr>
              <a:t>
Avoid Being in a Freezing Vehicle with the Car Interior Preheater</a:t>
            </a:r>
          </a:p>
        </p:txBody>
      </p:sp>
      <p:pic>
        <p:nvPicPr>
          <p:cNvPr id="51"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6"/>
          <a:stretch>
            <a:fillRect/>
          </a:stretch>
        </p:blipFill>
        <p:spPr>
          <a:xfrm>
            <a:off x="4714875" y="4857750"/>
            <a:ext cx="2857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Marvelous Melodious Mitts </a:t>
            </a:r>
            <a:r>
              <a:rPr sz="800" b="0" i="0" u="none" strike="noStrike">
                <a:solidFill>
                  <a:srgbClr val="000000"/>
                </a:solidFill>
                <a:latin typeface="Arial"/>
              </a:rPr>
              <a:t>
These Electronic Piano Gloves Will Have You Rocking Out Everywhere</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9"/>
          <a:stretch>
            <a:fillRect/>
          </a:stretch>
        </p:blipFill>
        <p:spPr>
          <a:xfrm>
            <a:off x="6905625" y="4857750"/>
            <a:ext cx="3429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Hot Hand Mittens</a:t>
            </a:r>
            <a:r>
              <a:rPr sz="800" b="0" i="0" u="none" strike="noStrike">
                <a:solidFill>
                  <a:srgbClr val="000000"/>
                </a:solidFill>
                <a:latin typeface="Arial"/>
              </a:rPr>
              <a:t>
The Ultimate Rechargeable Heated Gloves Keep Your Hands Warm for Hours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62 Tech-Friendly Gloves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62 Ideas + 348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http://www.trendhunter.com/id/219587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41 to 48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667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3429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533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Gaming Gloves</a:t>
            </a:r>
            <a:r>
              <a:rPr sz="800" b="0" i="0" u="none" strike="noStrike">
                <a:solidFill>
                  <a:srgbClr val="000000"/>
                </a:solidFill>
                <a:latin typeface="Arial"/>
              </a:rPr>
              <a:t>
The Peregrine Gaming Glove has Video Gamers Rejoicing</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7810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Handy Tablet Gloves</a:t>
            </a:r>
            <a:r>
              <a:rPr sz="800" b="0" i="0" u="none" strike="noStrike">
                <a:solidFill>
                  <a:srgbClr val="000000"/>
                </a:solidFill>
                <a:latin typeface="Arial"/>
              </a:rPr>
              <a:t>
Turn Your Palm into an iPad Stand with the Hand-E-Holder</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3048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Geek Mittens</a:t>
            </a:r>
            <a:r>
              <a:rPr sz="800" b="0" i="0" u="none" strike="noStrike">
                <a:solidFill>
                  <a:srgbClr val="000000"/>
                </a:solidFill>
                <a:latin typeface="Arial"/>
              </a:rPr>
              <a:t>
Thanko USB Warm Gloves Will Keep Your Hands as Hot as Your Blog</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4572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Crime-Fighting Mitts</a:t>
            </a:r>
            <a:r>
              <a:rPr sz="800" b="0" i="0" u="none" strike="noStrike">
                <a:solidFill>
                  <a:srgbClr val="000000"/>
                </a:solidFill>
                <a:latin typeface="Arial"/>
              </a:rPr>
              <a:t>
Techno-Holics' Tazer Gloves Make Superheroes Out of Citizens</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4000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Subtle Tech Mitts</a:t>
            </a:r>
            <a:r>
              <a:rPr sz="800" b="0" i="0" u="none" strike="noStrike">
                <a:solidFill>
                  <a:srgbClr val="000000"/>
                </a:solidFill>
                <a:latin typeface="Arial"/>
              </a:rPr>
              <a:t>
The Mujjo Touchscreen Gloves Weave Silver-Coated Nylon Knit Throughout</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6667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Sophisticated Finger-Tracking Gloves</a:t>
            </a:r>
            <a:r>
              <a:rPr sz="800" b="0" i="0" u="none" strike="noStrike">
                <a:solidFill>
                  <a:srgbClr val="000000"/>
                </a:solidFill>
                <a:latin typeface="Arial"/>
              </a:rPr>
              <a:t>
The IGS-Glove Makes Capturing Hand Movement Easier Than Ever</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57300"/>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5715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Bluetooth Telephone Mittens</a:t>
            </a:r>
            <a:r>
              <a:rPr sz="800" b="0" i="0" u="none" strike="noStrike">
                <a:solidFill>
                  <a:srgbClr val="000000"/>
                </a:solidFill>
                <a:latin typeface="Arial"/>
              </a:rPr>
              <a:t>
Hi-Fun Gloves Give New Meaning to the Saying "Talk to the Hand"</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3429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Universal Computer Gloves</a:t>
            </a:r>
            <a:r>
              <a:rPr sz="800" b="0" i="0" u="none" strike="noStrike">
                <a:solidFill>
                  <a:srgbClr val="000000"/>
                </a:solidFill>
                <a:latin typeface="Arial"/>
              </a:rPr>
              <a:t>
The Keyglove Wearable Input Device Combines a Mouse and a Keyboard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62 Tech-Friendly Gloves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62 Ideas + 348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http://www.trendhunter.com/id/219587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49 to 56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667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3429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4762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Cozy Hi-Tech Digit Protectors</a:t>
            </a:r>
            <a:r>
              <a:rPr sz="800" b="0" i="0" u="none" strike="noStrike">
                <a:solidFill>
                  <a:srgbClr val="000000"/>
                </a:solidFill>
                <a:latin typeface="Arial"/>
              </a:rPr>
              <a:t>
The ISGLOVES Touchscreen Compatible Mittens are Toasty Warm</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6096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Augmented Reality Gloves</a:t>
            </a:r>
            <a:r>
              <a:rPr sz="800" b="0" i="0" u="none" strike="noStrike">
                <a:solidFill>
                  <a:srgbClr val="000000"/>
                </a:solidFill>
                <a:latin typeface="Arial"/>
              </a:rPr>
              <a:t>
T(ether) Allows People to Collaborate in a Virtual Space</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7429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GPS-Enhanced Ski Gloves</a:t>
            </a:r>
            <a:r>
              <a:rPr sz="800" b="0" i="0" u="none" strike="noStrike">
                <a:solidFill>
                  <a:srgbClr val="000000"/>
                </a:solidFill>
                <a:latin typeface="Arial"/>
              </a:rPr>
              <a:t>
These Ski Gloves Measures Your Velocity and Displays Your Location</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4381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Electronic Golf Gloves</a:t>
            </a:r>
            <a:r>
              <a:rPr sz="800" b="0" i="0" u="none" strike="noStrike">
                <a:solidFill>
                  <a:srgbClr val="000000"/>
                </a:solidFill>
                <a:latin typeface="Arial"/>
              </a:rPr>
              <a:t>
The SensoGlove Digital Golf Gloves Improves Your Swing</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6286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Beer-Drinking Gloves</a:t>
            </a:r>
            <a:r>
              <a:rPr sz="800" b="0" i="0" u="none" strike="noStrike">
                <a:solidFill>
                  <a:srgbClr val="000000"/>
                </a:solidFill>
                <a:latin typeface="Arial"/>
              </a:rPr>
              <a:t>
The Burton Vice Mitt Encourages Your Bad Habit and Keeps You Warm</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1333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Hybrid Dryer-Heaters</a:t>
            </a:r>
            <a:r>
              <a:rPr sz="800" b="0" i="0" u="none" strike="noStrike">
                <a:solidFill>
                  <a:srgbClr val="000000"/>
                </a:solidFill>
                <a:latin typeface="Arial"/>
              </a:rPr>
              <a:t>
Dryguy Apparel Dryer and Heater is a Delicate Way to Dry Your Gear</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4191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Chic Touchscreen Gloves</a:t>
            </a:r>
            <a:r>
              <a:rPr sz="800" b="0" i="0" u="none" strike="noStrike">
                <a:solidFill>
                  <a:srgbClr val="000000"/>
                </a:solidFill>
                <a:latin typeface="Arial"/>
              </a:rPr>
              <a:t>
These Leather Touchscreen Gloves Don't Compromise Style for Functionality</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1714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Toasty Machinist Mitts</a:t>
            </a:r>
            <a:r>
              <a:rPr sz="800" b="0" i="0" u="none" strike="noStrike">
                <a:solidFill>
                  <a:srgbClr val="000000"/>
                </a:solidFill>
                <a:latin typeface="Arial"/>
              </a:rPr>
              <a:t>
USB Ninja Warming Gloves Keep Your Hands Warm While Typing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62 Tech-Friendly Gloves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62 Ideas + 348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http://www.trendhunter.com/id/219587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57 to 62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667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3429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52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Mice-Chasing Gloves</a:t>
            </a:r>
            <a:r>
              <a:rPr sz="800" b="0" i="0" u="none" strike="noStrike">
                <a:solidFill>
                  <a:srgbClr val="000000"/>
                </a:solidFill>
                <a:latin typeface="Arial"/>
              </a:rPr>
              <a:t>
This USB Mousepad Cat Heater Keeps Your Hands Toasty Warm</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5524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Metal-Attracting Tool Gloves</a:t>
            </a:r>
            <a:r>
              <a:rPr sz="800" b="0" i="0" u="none" strike="noStrike">
                <a:solidFill>
                  <a:srgbClr val="000000"/>
                </a:solidFill>
                <a:latin typeface="Arial"/>
              </a:rPr>
              <a:t>
The Magnetic Magic Finger Keeps Nails and Screws at Hand</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3238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Wacky Musical Mittens</a:t>
            </a:r>
            <a:r>
              <a:rPr sz="800" b="0" i="0" u="none" strike="noStrike">
                <a:solidFill>
                  <a:srgbClr val="000000"/>
                </a:solidFill>
                <a:latin typeface="Arial"/>
              </a:rPr>
              <a:t>
Imaginary Marching Band Creates Traditional Sounds With Untraditional Means</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2095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Motorized Mittens</a:t>
            </a:r>
            <a:r>
              <a:rPr sz="800" b="0" i="0" u="none" strike="noStrike">
                <a:solidFill>
                  <a:srgbClr val="000000"/>
                </a:solidFill>
                <a:latin typeface="Arial"/>
              </a:rPr>
              <a:t>
Prototype Vibrating Gloves Will Improve the Sensitivity of Your Extremities</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4381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Glowing Musical Gloves</a:t>
            </a:r>
            <a:r>
              <a:rPr sz="800" b="0" i="0" u="none" strike="noStrike">
                <a:solidFill>
                  <a:srgbClr val="000000"/>
                </a:solidFill>
                <a:latin typeface="Arial"/>
              </a:rPr>
              <a:t>
Light Frequency Fingertips Turns Your Hands into Instruments</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952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Protective Gamer Gloves</a:t>
            </a:r>
            <a:r>
              <a:rPr sz="800" b="0" i="0" u="none" strike="noStrike">
                <a:solidFill>
                  <a:srgbClr val="000000"/>
                </a:solidFill>
                <a:latin typeface="Arial"/>
              </a:rPr>
              <a:t>
CTA Digital Creates Play Station Ultimate Boxing Gloves for Protected Play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51 High-Tech Eyeglasses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From Search Engine Shades to Tech-Savvy Data Eyewear</a:t>
            </a:r>
          </a:p>
        </p:txBody>
      </p:sp>
      <p:sp>
        <p:nvSpPr>
          <p:cNvPr id="6" name="TextBox 5"/>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With technology continuing to advance on a daily basis, ordinary items are constantly being re-invented into new designs, and these high-tech eyeglasses are some amazing examples of classic products featured in a modern way.Eyeglasses are some of the most basic and essential accessories that people carry around with them.
By: Tana Makmanee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51 Ideas + 356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http://www.trendhunter.com/id/216738</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76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762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4859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Handmade LED Sunglasses</a:t>
            </a:r>
            <a:r>
              <a:rPr sz="800" b="0" i="0" u="none" strike="noStrike">
                <a:solidFill>
                  <a:srgbClr val="000000"/>
                </a:solidFill>
                <a:latin typeface="Arial"/>
              </a:rPr>
              <a:t>
These Glow in the Dark Shades are Perfect for Party Enthusiasts</a:t>
            </a:r>
          </a:p>
        </p:txBody>
      </p:sp>
      <p:pic>
        <p:nvPicPr>
          <p:cNvPr id="32"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4" name="bar1" descr="bar1"/>
          <p:cNvPicPr>
            <a:picLocks noChangeAspect="1"/>
          </p:cNvPicPr>
          <p:nvPr/>
        </p:nvPicPr>
        <p:blipFill>
          <a:blip r:embed="rId22"/>
          <a:stretch>
            <a:fillRect/>
          </a:stretch>
        </p:blipFill>
        <p:spPr>
          <a:xfrm>
            <a:off x="2524125" y="3143250"/>
            <a:ext cx="1409700" cy="38100"/>
          </a:xfrm>
          <a:prstGeom prst="rect">
            <a:avLst/>
          </a:prstGeom>
        </p:spPr>
      </p:pic>
      <p:sp>
        <p:nvSpPr>
          <p:cNvPr id="35" name="TextBox 34"/>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3D-Printed Eyeglasses</a:t>
            </a:r>
            <a:r>
              <a:rPr sz="800" b="0" i="0" u="none" strike="noStrike">
                <a:solidFill>
                  <a:srgbClr val="000000"/>
                </a:solidFill>
                <a:latin typeface="Arial"/>
              </a:rPr>
              <a:t>
The Eyewear Kit Allows People to Customize Their Prescription Glasses</a:t>
            </a:r>
          </a:p>
        </p:txBody>
      </p:sp>
      <p:pic>
        <p:nvPicPr>
          <p:cNvPr id="36"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7"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38" name="bar1" descr="bar1"/>
          <p:cNvPicPr>
            <a:picLocks noChangeAspect="1"/>
          </p:cNvPicPr>
          <p:nvPr/>
        </p:nvPicPr>
        <p:blipFill>
          <a:blip r:embed="rId25"/>
          <a:stretch>
            <a:fillRect/>
          </a:stretch>
        </p:blipFill>
        <p:spPr>
          <a:xfrm>
            <a:off x="4714875" y="3143250"/>
            <a:ext cx="1295400" cy="38100"/>
          </a:xfrm>
          <a:prstGeom prst="rect">
            <a:avLst/>
          </a:prstGeom>
        </p:spPr>
      </p:pic>
      <p:sp>
        <p:nvSpPr>
          <p:cNvPr id="39" name="TextBox 38"/>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Tech Smart Glasses</a:t>
            </a:r>
            <a:r>
              <a:rPr sz="800" b="0" i="0" u="none" strike="noStrike">
                <a:solidFill>
                  <a:srgbClr val="000000"/>
                </a:solidFill>
                <a:latin typeface="Arial"/>
              </a:rPr>
              <a:t>
The DIY Beady-i Lets You Build Your Own Imitation Google Glass for Cheap</a:t>
            </a:r>
          </a:p>
        </p:txBody>
      </p:sp>
      <p:pic>
        <p:nvPicPr>
          <p:cNvPr id="40"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1"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2" name="bar1" descr="bar1"/>
          <p:cNvPicPr>
            <a:picLocks noChangeAspect="1"/>
          </p:cNvPicPr>
          <p:nvPr/>
        </p:nvPicPr>
        <p:blipFill>
          <a:blip r:embed="rId28"/>
          <a:stretch>
            <a:fillRect/>
          </a:stretch>
        </p:blipFill>
        <p:spPr>
          <a:xfrm>
            <a:off x="6905625" y="3143250"/>
            <a:ext cx="1409700" cy="38100"/>
          </a:xfrm>
          <a:prstGeom prst="rect">
            <a:avLst/>
          </a:prstGeom>
        </p:spPr>
      </p:pic>
      <p:sp>
        <p:nvSpPr>
          <p:cNvPr id="43" name="TextBox 42"/>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Informative Text-Sharing Spectacles</a:t>
            </a:r>
            <a:r>
              <a:rPr sz="800" b="0" i="0" u="none" strike="noStrike">
                <a:solidFill>
                  <a:srgbClr val="000000"/>
                </a:solidFill>
                <a:latin typeface="Arial"/>
              </a:rPr>
              <a:t>
The 'Glassup' Augmented Reality Glasses Add Text to Activities</a:t>
            </a:r>
          </a:p>
        </p:txBody>
      </p:sp>
      <p:pic>
        <p:nvPicPr>
          <p:cNvPr id="44"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5"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6" name="bar1" descr="bar1"/>
          <p:cNvPicPr>
            <a:picLocks noChangeAspect="1"/>
          </p:cNvPicPr>
          <p:nvPr/>
        </p:nvPicPr>
        <p:blipFill>
          <a:blip r:embed="rId31"/>
          <a:stretch>
            <a:fillRect/>
          </a:stretch>
        </p:blipFill>
        <p:spPr>
          <a:xfrm>
            <a:off x="333375" y="5238750"/>
            <a:ext cx="1238250" cy="38100"/>
          </a:xfrm>
          <a:prstGeom prst="rect">
            <a:avLst/>
          </a:prstGeom>
        </p:spPr>
      </p:pic>
      <p:sp>
        <p:nvSpPr>
          <p:cNvPr id="47" name="TextBox 46"/>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Hi-Tech Projecting Eyewear</a:t>
            </a:r>
            <a:r>
              <a:rPr sz="800" b="0" i="0" u="none" strike="noStrike">
                <a:solidFill>
                  <a:srgbClr val="000000"/>
                </a:solidFill>
                <a:latin typeface="Arial"/>
              </a:rPr>
              <a:t>
Lumus Glasses Lets You View Video, TV and Internet Content</a:t>
            </a:r>
          </a:p>
        </p:txBody>
      </p:sp>
      <p:pic>
        <p:nvPicPr>
          <p:cNvPr id="48"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4"/>
          <a:stretch>
            <a:fillRect/>
          </a:stretch>
        </p:blipFill>
        <p:spPr>
          <a:xfrm>
            <a:off x="2524125" y="5238750"/>
            <a:ext cx="127635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Hi-Tech Snowboarding Goggles</a:t>
            </a:r>
            <a:r>
              <a:rPr sz="800" b="0" i="0" u="none" strike="noStrike">
                <a:solidFill>
                  <a:srgbClr val="000000"/>
                </a:solidFill>
                <a:latin typeface="Arial"/>
              </a:rPr>
              <a:t>
The Oakley Airwave Goggle Allows Athletes Handsfree Access to Phones</a:t>
            </a:r>
          </a:p>
        </p:txBody>
      </p:sp>
      <p:pic>
        <p:nvPicPr>
          <p:cNvPr id="52"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3"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4" name="bar1" descr="bar1"/>
          <p:cNvPicPr>
            <a:picLocks noChangeAspect="1"/>
          </p:cNvPicPr>
          <p:nvPr/>
        </p:nvPicPr>
        <p:blipFill>
          <a:blip r:embed="rId25"/>
          <a:stretch>
            <a:fillRect/>
          </a:stretch>
        </p:blipFill>
        <p:spPr>
          <a:xfrm>
            <a:off x="4714875" y="5238750"/>
            <a:ext cx="1295400" cy="38100"/>
          </a:xfrm>
          <a:prstGeom prst="rect">
            <a:avLst/>
          </a:prstGeom>
        </p:spPr>
      </p:pic>
      <p:sp>
        <p:nvSpPr>
          <p:cNvPr id="55" name="TextBox 54"/>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3D-Printed Glasses</a:t>
            </a:r>
            <a:r>
              <a:rPr sz="800" b="0" i="0" u="none" strike="noStrike">
                <a:solidFill>
                  <a:srgbClr val="000000"/>
                </a:solidFill>
                <a:latin typeface="Arial"/>
              </a:rPr>
              <a:t>
Ron Arad Redefines the Future of Sunglasses</a:t>
            </a:r>
          </a:p>
        </p:txBody>
      </p:sp>
      <p:pic>
        <p:nvPicPr>
          <p:cNvPr id="56"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57"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58" name="bar1" descr="bar1"/>
          <p:cNvPicPr>
            <a:picLocks noChangeAspect="1"/>
          </p:cNvPicPr>
          <p:nvPr/>
        </p:nvPicPr>
        <p:blipFill>
          <a:blip r:embed="rId39"/>
          <a:stretch>
            <a:fillRect/>
          </a:stretch>
        </p:blipFill>
        <p:spPr>
          <a:xfrm>
            <a:off x="6905625" y="5238750"/>
            <a:ext cx="1181100" cy="38100"/>
          </a:xfrm>
          <a:prstGeom prst="rect">
            <a:avLst/>
          </a:prstGeom>
        </p:spPr>
      </p:pic>
      <p:sp>
        <p:nvSpPr>
          <p:cNvPr id="59" name="TextBox 58"/>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Augmented Reality Lenses</a:t>
            </a:r>
            <a:r>
              <a:rPr sz="800" b="0" i="0" u="none" strike="noStrike">
                <a:solidFill>
                  <a:srgbClr val="000000"/>
                </a:solidFill>
                <a:latin typeface="Arial"/>
              </a:rPr>
              <a:t>
Innovega iOptik Contacts Will Let You See Multiple Images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 descr="Image5"/>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51 High-Tech Eyeglasses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51 Ideas + 356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http://www.trendhunter.com/id/216738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4.6</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76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762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2192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Color-Enhancing Sunglasses</a:t>
            </a:r>
            <a:r>
              <a:rPr sz="800" b="0" i="0" u="none" strike="noStrike">
                <a:solidFill>
                  <a:srgbClr val="000000"/>
                </a:solidFill>
                <a:latin typeface="Arial"/>
              </a:rPr>
              <a:t>
EnChroma Sunglasses are the First Lenses That Don't Block Color</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11239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Iconic 3D-Printed Spectacles</a:t>
            </a:r>
            <a:r>
              <a:rPr sz="800" b="0" i="0" u="none" strike="noStrike">
                <a:solidFill>
                  <a:srgbClr val="000000"/>
                </a:solidFill>
                <a:latin typeface="Arial"/>
              </a:rPr>
              <a:t>
The PQ Springs Collection Features the First Pair of Monolithic Specs</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10858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Intelligent Face Display Glasses</a:t>
            </a:r>
            <a:r>
              <a:rPr sz="800" b="0" i="0" u="none" strike="noStrike">
                <a:solidFill>
                  <a:srgbClr val="000000"/>
                </a:solidFill>
                <a:latin typeface="Arial"/>
              </a:rPr>
              <a:t>
These Recon Jet Sunglasses Will Change Everyday Life</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5"/>
          <a:stretch>
            <a:fillRect/>
          </a:stretch>
        </p:blipFill>
        <p:spPr>
          <a:xfrm>
            <a:off x="6905625" y="2762250"/>
            <a:ext cx="10858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Attached Screen Spectacles</a:t>
            </a:r>
            <a:r>
              <a:rPr sz="800" b="0" i="0" u="none" strike="noStrike">
                <a:solidFill>
                  <a:srgbClr val="000000"/>
                </a:solidFill>
                <a:latin typeface="Arial"/>
              </a:rPr>
              <a:t>
The iPhone Glasses are the Future of Entertainment</a:t>
            </a:r>
          </a:p>
        </p:txBody>
      </p:sp>
      <p:pic>
        <p:nvPicPr>
          <p:cNvPr id="43"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0"/>
          <a:stretch>
            <a:fillRect/>
          </a:stretch>
        </p:blipFill>
        <p:spPr>
          <a:xfrm>
            <a:off x="333375" y="4857750"/>
            <a:ext cx="9715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Personal 3D Spectacles</a:t>
            </a:r>
            <a:r>
              <a:rPr sz="800" b="0" i="0" u="none" strike="noStrike">
                <a:solidFill>
                  <a:srgbClr val="000000"/>
                </a:solidFill>
                <a:latin typeface="Arial"/>
              </a:rPr>
              <a:t>
Sony's New HMD Video Glasses will Change Your Life</a:t>
            </a:r>
          </a:p>
        </p:txBody>
      </p:sp>
      <p:pic>
        <p:nvPicPr>
          <p:cNvPr id="47"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3"/>
          <a:stretch>
            <a:fillRect/>
          </a:stretch>
        </p:blipFill>
        <p:spPr>
          <a:xfrm>
            <a:off x="2524125" y="4857750"/>
            <a:ext cx="10477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Futuristic Mixed Reality Headsets</a:t>
            </a:r>
            <a:r>
              <a:rPr sz="800" b="0" i="0" u="none" strike="noStrike">
                <a:solidFill>
                  <a:srgbClr val="000000"/>
                </a:solidFill>
                <a:latin typeface="Arial"/>
              </a:rPr>
              <a:t>
The Canon Mixed Reality Set Allows User Manipulation of 3D Space</a:t>
            </a:r>
          </a:p>
        </p:txBody>
      </p:sp>
      <p:pic>
        <p:nvPicPr>
          <p:cNvPr id="51"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6"/>
          <a:stretch>
            <a:fillRect/>
          </a:stretch>
        </p:blipFill>
        <p:spPr>
          <a:xfrm>
            <a:off x="4714875" y="4857750"/>
            <a:ext cx="9525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Mood-Enhancing Anti-Shades</a:t>
            </a:r>
            <a:r>
              <a:rPr sz="800" b="0" i="0" u="none" strike="noStrike">
                <a:solidFill>
                  <a:srgbClr val="000000"/>
                </a:solidFill>
                <a:latin typeface="Arial"/>
              </a:rPr>
              <a:t>
SEQINETIC Glasses Shine Sun-Like Light into Your Eyes</a:t>
            </a:r>
          </a:p>
        </p:txBody>
      </p:sp>
      <p:pic>
        <p:nvPicPr>
          <p:cNvPr id="55"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36"/>
          <a:stretch>
            <a:fillRect/>
          </a:stretch>
        </p:blipFill>
        <p:spPr>
          <a:xfrm>
            <a:off x="6905625" y="4857750"/>
            <a:ext cx="9525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Assistive Listening Spectacles</a:t>
            </a:r>
            <a:r>
              <a:rPr sz="800" b="0" i="0" u="none" strike="noStrike">
                <a:solidFill>
                  <a:srgbClr val="000000"/>
                </a:solidFill>
                <a:latin typeface="Arial"/>
              </a:rPr>
              <a:t>
Himri Glasses Make Sounds Visible to Users with Hearing Impairments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51 High-Tech Eyeglasses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51 Ideas + 356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http://www.trendhunter.com/id/216738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4.6</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76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762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914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Extrasensory Accessories</a:t>
            </a:r>
            <a:r>
              <a:rPr sz="800" b="0" i="0" u="none" strike="noStrike">
                <a:solidFill>
                  <a:srgbClr val="000000"/>
                </a:solidFill>
                <a:latin typeface="Arial"/>
              </a:rPr>
              <a:t>
The Eidos Project Introduces a New Way to Perceive Your Surroundings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10096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Video-Recording Eyewear</a:t>
            </a:r>
            <a:r>
              <a:rPr sz="800" b="0" i="0" u="none" strike="noStrike">
                <a:solidFill>
                  <a:srgbClr val="000000"/>
                </a:solidFill>
                <a:latin typeface="Arial"/>
              </a:rPr>
              <a:t>
Pivothead Sunglasses Captures the Experience in Stunning HD</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8953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Obstacle-Detecting Eyewear</a:t>
            </a:r>
            <a:r>
              <a:rPr sz="800" b="0" i="0" u="none" strike="noStrike">
                <a:solidFill>
                  <a:srgbClr val="000000"/>
                </a:solidFill>
                <a:latin typeface="Arial"/>
              </a:rPr>
              <a:t>
Sens'it'ive Glasses Enhance the Blind's Perception of Surroundings</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57300"/>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93345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Sleek Movie Playing Eyewear</a:t>
            </a:r>
            <a:r>
              <a:rPr sz="800" b="0" i="0" u="none" strike="noStrike">
                <a:solidFill>
                  <a:srgbClr val="000000"/>
                </a:solidFill>
                <a:latin typeface="Arial"/>
              </a:rPr>
              <a:t>
The Virtual Screen Video Glasses Incorporate Audio and Visual</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8953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Internet-Savvy Eyewear (UPDATE)</a:t>
            </a:r>
            <a:r>
              <a:rPr sz="800" b="0" i="0" u="none" strike="noStrike">
                <a:solidFill>
                  <a:srgbClr val="000000"/>
                </a:solidFill>
                <a:latin typeface="Arial"/>
              </a:rPr>
              <a:t>
Project Glass is Googles' Recent Release</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8953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Visually Impaired Eyewear</a:t>
            </a:r>
            <a:r>
              <a:rPr sz="800" b="0" i="0" u="none" strike="noStrike">
                <a:solidFill>
                  <a:srgbClr val="000000"/>
                </a:solidFill>
                <a:latin typeface="Arial"/>
              </a:rPr>
              <a:t>
The Navigation Blind Sunglasses Help Guide the Handicap</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5524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Sightless Sightseeing Spectacles</a:t>
            </a:r>
            <a:r>
              <a:rPr sz="800" b="0" i="0" u="none" strike="noStrike">
                <a:solidFill>
                  <a:srgbClr val="000000"/>
                </a:solidFill>
                <a:latin typeface="Arial"/>
              </a:rPr>
              <a:t>
These Braille Sight Glasses Convert Scenery into Braille</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8572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Health-Sensing Eyewear</a:t>
            </a:r>
            <a:r>
              <a:rPr sz="800" b="0" i="0" u="none" strike="noStrike">
                <a:solidFill>
                  <a:srgbClr val="000000"/>
                </a:solidFill>
                <a:latin typeface="Arial"/>
              </a:rPr>
              <a:t>
O2Amps Glasses Can Help Doctors Assess Oxygen Levels in Blood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51 High-Tech Eyeglasses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51 Ideas + 356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http://www.trendhunter.com/id/216738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4.6</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76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762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85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Handsfree Gaming Glasses</a:t>
            </a:r>
            <a:r>
              <a:rPr sz="800" b="0" i="0" u="none" strike="noStrike">
                <a:solidFill>
                  <a:srgbClr val="000000"/>
                </a:solidFill>
                <a:latin typeface="Arial"/>
              </a:rPr>
              <a:t>
IOP Reuses Game Consoles to Make Affordable Games for Mobility-Impaired</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5334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Senses-Transmitting Eyewear</a:t>
            </a:r>
            <a:r>
              <a:rPr sz="800" b="0" i="0" u="none" strike="noStrike">
                <a:solidFill>
                  <a:srgbClr val="000000"/>
                </a:solidFill>
                <a:latin typeface="Arial"/>
              </a:rPr>
              <a:t>
Sound Perfume Glasses Enhance Face-to-Face Encounters</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7239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Wearable Display Glasses</a:t>
            </a:r>
            <a:r>
              <a:rPr sz="800" b="0" i="0" u="none" strike="noStrike">
                <a:solidFill>
                  <a:srgbClr val="000000"/>
                </a:solidFill>
                <a:latin typeface="Arial"/>
              </a:rPr>
              <a:t>
The Olympus MEG 4.0 Glasses are Bluetooth Enabled</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7620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Tech-Infused Pet Glasses</a:t>
            </a:r>
            <a:r>
              <a:rPr sz="800" b="0" i="0" u="none" strike="noStrike">
                <a:solidFill>
                  <a:srgbClr val="000000"/>
                </a:solidFill>
                <a:latin typeface="Arial"/>
              </a:rPr>
              <a:t>
Google Glass for Dogs Hopes to Improve Communication in Crises</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7239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War Video Game Glasses</a:t>
            </a:r>
            <a:r>
              <a:rPr sz="800" b="0" i="0" u="none" strike="noStrike">
                <a:solidFill>
                  <a:srgbClr val="000000"/>
                </a:solidFill>
                <a:latin typeface="Arial"/>
              </a:rPr>
              <a:t>
The Call of Duty Black Ops 2 Gaming Eyewear Improves Your Shooting Ability</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9334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Language Translating Glasses</a:t>
            </a:r>
            <a:r>
              <a:rPr sz="800" b="0" i="0" u="none" strike="noStrike">
                <a:solidFill>
                  <a:srgbClr val="000000"/>
                </a:solidFill>
                <a:latin typeface="Arial"/>
              </a:rPr>
              <a:t>
The Translating Glasses by NTT Docomo Translate Menus and Signs</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10096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Mood-Enhancing Eyewear</a:t>
            </a:r>
            <a:r>
              <a:rPr sz="800" b="0" i="0" u="none" strike="noStrike">
                <a:solidFill>
                  <a:srgbClr val="000000"/>
                </a:solidFill>
                <a:latin typeface="Arial"/>
              </a:rPr>
              <a:t>
'The Happy Lens' Sunglasses Lets Happiness Shine Through Them</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25"/>
          <a:stretch>
            <a:fillRect/>
          </a:stretch>
        </p:blipFill>
        <p:spPr>
          <a:xfrm>
            <a:off x="6905625" y="4857750"/>
            <a:ext cx="7239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Video Recording Glasses</a:t>
            </a:r>
            <a:r>
              <a:rPr sz="800" b="0" i="0" u="none" strike="noStrike">
                <a:solidFill>
                  <a:srgbClr val="000000"/>
                </a:solidFill>
                <a:latin typeface="Arial"/>
              </a:rPr>
              <a:t>
Vergence Labs Brings You Chic Shades That Record Multimedia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51 High-Tech Eyeglasses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51 Ideas + 356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http://www.trendhunter.com/id/216738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4.6</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76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762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572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Search Engine Shades </a:t>
            </a:r>
            <a:r>
              <a:rPr sz="800" b="0" i="0" u="none" strike="noStrike">
                <a:solidFill>
                  <a:srgbClr val="000000"/>
                </a:solidFill>
                <a:latin typeface="Arial"/>
              </a:rPr>
              <a:t>
Google Glasses Put the Web in Front of Your Eyeballs</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7620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Covert Recording Spectacles</a:t>
            </a:r>
            <a:r>
              <a:rPr sz="800" b="0" i="0" u="none" strike="noStrike">
                <a:solidFill>
                  <a:srgbClr val="000000"/>
                </a:solidFill>
                <a:latin typeface="Arial"/>
              </a:rPr>
              <a:t>
The Glasses Video Camera Lets You Secretly Film Your Perspective</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59055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Vision-Enhancing Visors</a:t>
            </a:r>
            <a:r>
              <a:rPr sz="800" b="0" i="0" u="none" strike="noStrike">
                <a:solidFill>
                  <a:srgbClr val="000000"/>
                </a:solidFill>
                <a:latin typeface="Arial"/>
              </a:rPr>
              <a:t>
The Nike SPARQ Sensory Performance Improves Visual Information Processing</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3048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Tech-Savvy Data Eyewear</a:t>
            </a:r>
            <a:r>
              <a:rPr sz="800" b="0" i="0" u="none" strike="noStrike">
                <a:solidFill>
                  <a:srgbClr val="000000"/>
                </a:solidFill>
                <a:latin typeface="Arial"/>
              </a:rPr>
              <a:t>
Zeal Z3 Goggles Records All Your Information On the Slopes</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57150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Smartphone-Connected Eyewear</a:t>
            </a:r>
            <a:r>
              <a:rPr sz="800" b="0" i="0" u="none" strike="noStrike">
                <a:solidFill>
                  <a:srgbClr val="000000"/>
                </a:solidFill>
                <a:latin typeface="Arial"/>
              </a:rPr>
              <a:t>
The Vuzix M100 Smart Glasses Rivals the Google Glasses</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3619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Sporty Multimedia Shades</a:t>
            </a:r>
            <a:r>
              <a:rPr sz="800" b="0" i="0" u="none" strike="noStrike">
                <a:solidFill>
                  <a:srgbClr val="000000"/>
                </a:solidFill>
                <a:latin typeface="Arial"/>
              </a:rPr>
              <a:t>
Experience Movies on an Epic Level with the Vuzix Wrap 1200 3D Glasses</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49530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Cordless Conversation Spectacles</a:t>
            </a:r>
            <a:r>
              <a:rPr sz="800" b="0" i="0" u="none" strike="noStrike">
                <a:solidFill>
                  <a:srgbClr val="000000"/>
                </a:solidFill>
                <a:latin typeface="Arial"/>
              </a:rPr>
              <a:t>
Walk and Talk Anywhere Using the Hands-Free Videophone Lenses</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36195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Melodic Interpretation Glasses</a:t>
            </a:r>
            <a:r>
              <a:rPr sz="800" b="0" i="0" u="none" strike="noStrike">
                <a:solidFill>
                  <a:srgbClr val="000000"/>
                </a:solidFill>
                <a:latin typeface="Arial"/>
              </a:rPr>
              <a:t>
EyeMusic Translates Visual Stimuli Into Sounds for the Blind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51 High-Tech Eyeglasses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51 Ideas + 356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http://www.trendhunter.com/id/216738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41 to 48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4.6</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76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762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3429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Techadent Recording Shades</a:t>
            </a:r>
            <a:r>
              <a:rPr sz="800" b="0" i="0" u="none" strike="noStrike">
                <a:solidFill>
                  <a:srgbClr val="000000"/>
                </a:solidFill>
                <a:latin typeface="Arial"/>
              </a:rPr>
              <a:t>
ZionEyez Aims to Record Quality Videos With Style</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49530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Sensory Deprivation Shades</a:t>
            </a:r>
            <a:r>
              <a:rPr sz="800" b="0" i="0" u="none" strike="noStrike">
                <a:solidFill>
                  <a:srgbClr val="000000"/>
                </a:solidFill>
                <a:latin typeface="Arial"/>
              </a:rPr>
              <a:t>
Nike Vapor Strobe Eyewear Helps Enhance Senses and Motory Skills</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4191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Eye-Popping Gamer Shades</a:t>
            </a:r>
            <a:r>
              <a:rPr sz="800" b="0" i="0" u="none" strike="noStrike">
                <a:solidFill>
                  <a:srgbClr val="000000"/>
                </a:solidFill>
                <a:latin typeface="Arial"/>
              </a:rPr>
              <a:t>
Experience an Enhanced Experience with the Vuzix Wrap 1200VR Glasses</a:t>
            </a:r>
          </a:p>
        </p:txBody>
      </p:sp>
      <p:pic>
        <p:nvPicPr>
          <p:cNvPr id="39"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0"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1" name="bar1" descr="bar1"/>
          <p:cNvPicPr>
            <a:picLocks noChangeAspect="1"/>
          </p:cNvPicPr>
          <p:nvPr/>
        </p:nvPicPr>
        <p:blipFill>
          <a:blip r:embed="rId28"/>
          <a:stretch>
            <a:fillRect/>
          </a:stretch>
        </p:blipFill>
        <p:spPr>
          <a:xfrm>
            <a:off x="6905625" y="2762250"/>
            <a:ext cx="381000" cy="38100"/>
          </a:xfrm>
          <a:prstGeom prst="rect">
            <a:avLst/>
          </a:prstGeom>
        </p:spPr>
      </p:pic>
      <p:sp>
        <p:nvSpPr>
          <p:cNvPr id="42" name="TextBox 41"/>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3D Clip-On Shades</a:t>
            </a:r>
            <a:r>
              <a:rPr sz="800" b="0" i="0" u="none" strike="noStrike">
                <a:solidFill>
                  <a:srgbClr val="000000"/>
                </a:solidFill>
                <a:latin typeface="Arial"/>
              </a:rPr>
              <a:t>
The LG AG-F220 Offers Glass Wearers a More Comfortable Alternative</a:t>
            </a:r>
          </a:p>
        </p:txBody>
      </p:sp>
      <p:pic>
        <p:nvPicPr>
          <p:cNvPr id="43"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5" name="bar1" descr="bar1"/>
          <p:cNvPicPr>
            <a:picLocks noChangeAspect="1"/>
          </p:cNvPicPr>
          <p:nvPr/>
        </p:nvPicPr>
        <p:blipFill>
          <a:blip r:embed="rId31"/>
          <a:stretch>
            <a:fillRect/>
          </a:stretch>
        </p:blipFill>
        <p:spPr>
          <a:xfrm>
            <a:off x="333375" y="4857750"/>
            <a:ext cx="742950" cy="38100"/>
          </a:xfrm>
          <a:prstGeom prst="rect">
            <a:avLst/>
          </a:prstGeom>
        </p:spPr>
      </p:pic>
      <p:sp>
        <p:nvSpPr>
          <p:cNvPr id="46" name="TextBox 45"/>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Head-Tilting Smartglasses Apps</a:t>
            </a:r>
            <a:r>
              <a:rPr sz="800" b="0" i="0" u="none" strike="noStrike">
                <a:solidFill>
                  <a:srgbClr val="000000"/>
                </a:solidFill>
                <a:latin typeface="Arial"/>
              </a:rPr>
              <a:t>
Tilt Control Allows Disabled Users to Easily Use Google Glass</a:t>
            </a:r>
          </a:p>
        </p:txBody>
      </p:sp>
      <p:pic>
        <p:nvPicPr>
          <p:cNvPr id="47"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48"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49" name="bar1" descr="bar1"/>
          <p:cNvPicPr>
            <a:picLocks noChangeAspect="1"/>
          </p:cNvPicPr>
          <p:nvPr/>
        </p:nvPicPr>
        <p:blipFill>
          <a:blip r:embed="rId34"/>
          <a:stretch>
            <a:fillRect/>
          </a:stretch>
        </p:blipFill>
        <p:spPr>
          <a:xfrm>
            <a:off x="2524125" y="4857750"/>
            <a:ext cx="438150" cy="38100"/>
          </a:xfrm>
          <a:prstGeom prst="rect">
            <a:avLst/>
          </a:prstGeom>
        </p:spPr>
      </p:pic>
      <p:sp>
        <p:nvSpPr>
          <p:cNvPr id="50" name="TextBox 49"/>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High Tech Contact Lenses</a:t>
            </a:r>
            <a:r>
              <a:rPr sz="800" b="0" i="0" u="none" strike="noStrike">
                <a:solidFill>
                  <a:srgbClr val="000000"/>
                </a:solidFill>
                <a:latin typeface="Arial"/>
              </a:rPr>
              <a:t>
The Ghent University Eyewear Works with LCD Displays</a:t>
            </a:r>
          </a:p>
        </p:txBody>
      </p:sp>
      <p:pic>
        <p:nvPicPr>
          <p:cNvPr id="51"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2"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3" name="bar1" descr="bar1"/>
          <p:cNvPicPr>
            <a:picLocks noChangeAspect="1"/>
          </p:cNvPicPr>
          <p:nvPr/>
        </p:nvPicPr>
        <p:blipFill>
          <a:blip r:embed="rId37"/>
          <a:stretch>
            <a:fillRect/>
          </a:stretch>
        </p:blipFill>
        <p:spPr>
          <a:xfrm>
            <a:off x="4714875" y="4857750"/>
            <a:ext cx="514350" cy="38100"/>
          </a:xfrm>
          <a:prstGeom prst="rect">
            <a:avLst/>
          </a:prstGeom>
        </p:spPr>
      </p:pic>
      <p:sp>
        <p:nvSpPr>
          <p:cNvPr id="54" name="TextBox 53"/>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Page-Flipping Eyewear</a:t>
            </a:r>
            <a:r>
              <a:rPr sz="800" b="0" i="0" u="none" strike="noStrike">
                <a:solidFill>
                  <a:srgbClr val="000000"/>
                </a:solidFill>
                <a:latin typeface="Arial"/>
              </a:rPr>
              <a:t>
The Fraunhofer Glasses Tracks Eye Movements for True Handsfree Experience</a:t>
            </a:r>
          </a:p>
        </p:txBody>
      </p:sp>
      <p:pic>
        <p:nvPicPr>
          <p:cNvPr id="55"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56"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57" name="bar1" descr="bar1"/>
          <p:cNvPicPr>
            <a:picLocks noChangeAspect="1"/>
          </p:cNvPicPr>
          <p:nvPr/>
        </p:nvPicPr>
        <p:blipFill>
          <a:blip r:embed="rId40"/>
          <a:stretch>
            <a:fillRect/>
          </a:stretch>
        </p:blipFill>
        <p:spPr>
          <a:xfrm>
            <a:off x="6905625" y="4857750"/>
            <a:ext cx="533400" cy="38100"/>
          </a:xfrm>
          <a:prstGeom prst="rect">
            <a:avLst/>
          </a:prstGeom>
        </p:spPr>
      </p:pic>
      <p:sp>
        <p:nvSpPr>
          <p:cNvPr id="58" name="TextBox 57"/>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Facial Recognition-Thwarting Glasses</a:t>
            </a:r>
            <a:r>
              <a:rPr sz="800" b="0" i="0" u="none" strike="noStrike">
                <a:solidFill>
                  <a:srgbClr val="000000"/>
                </a:solidFill>
                <a:latin typeface="Arial"/>
              </a:rPr>
              <a:t>
The Privacy Visor Keeps the Wearer's Identity Under Wraps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51 High-Tech Eyeglasses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51 Ideas + 356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http://www.trendhunter.com/id/216738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49 to 51</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4.6</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76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762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2476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Aquatic Recording Eyewear</a:t>
            </a:r>
            <a:r>
              <a:rPr sz="800" b="0" i="0" u="none" strike="noStrike">
                <a:solidFill>
                  <a:srgbClr val="000000"/>
                </a:solidFill>
                <a:latin typeface="Arial"/>
              </a:rPr>
              <a:t>
Thanko Underwater Video Camera Films Adventures Under the Sea</a:t>
            </a:r>
          </a:p>
        </p:txBody>
      </p:sp>
      <p:pic>
        <p:nvPicPr>
          <p:cNvPr id="31"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2"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3" name="bar1" descr="bar1"/>
          <p:cNvPicPr>
            <a:picLocks noChangeAspect="1"/>
          </p:cNvPicPr>
          <p:nvPr/>
        </p:nvPicPr>
        <p:blipFill>
          <a:blip r:embed="rId22"/>
          <a:stretch>
            <a:fillRect/>
          </a:stretch>
        </p:blipFill>
        <p:spPr>
          <a:xfrm>
            <a:off x="2524125" y="2762250"/>
            <a:ext cx="323850" cy="38100"/>
          </a:xfrm>
          <a:prstGeom prst="rect">
            <a:avLst/>
          </a:prstGeom>
        </p:spPr>
      </p:pic>
      <p:sp>
        <p:nvSpPr>
          <p:cNvPr id="34" name="TextBox 33"/>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Meal Magnifying Glasses</a:t>
            </a:r>
            <a:r>
              <a:rPr sz="800" b="0" i="0" u="none" strike="noStrike">
                <a:solidFill>
                  <a:srgbClr val="000000"/>
                </a:solidFill>
                <a:latin typeface="Arial"/>
              </a:rPr>
              <a:t>
The Michitaka Hirose Diet Goggles Makes Food Appear Larger</a:t>
            </a:r>
          </a:p>
        </p:txBody>
      </p:sp>
      <p:pic>
        <p:nvPicPr>
          <p:cNvPr id="35"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6"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7" name="bar1" descr="bar1"/>
          <p:cNvPicPr>
            <a:picLocks noChangeAspect="1"/>
          </p:cNvPicPr>
          <p:nvPr/>
        </p:nvPicPr>
        <p:blipFill>
          <a:blip r:embed="rId25"/>
          <a:stretch>
            <a:fillRect/>
          </a:stretch>
        </p:blipFill>
        <p:spPr>
          <a:xfrm>
            <a:off x="4714875" y="2762250"/>
            <a:ext cx="304800" cy="38100"/>
          </a:xfrm>
          <a:prstGeom prst="rect">
            <a:avLst/>
          </a:prstGeom>
        </p:spPr>
      </p:pic>
      <p:sp>
        <p:nvSpPr>
          <p:cNvPr id="38" name="TextBox 37"/>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Audio-Adaptable Eyewear</a:t>
            </a:r>
            <a:r>
              <a:rPr sz="800" b="0" i="0" u="none" strike="noStrike">
                <a:solidFill>
                  <a:srgbClr val="000000"/>
                </a:solidFill>
                <a:latin typeface="Arial"/>
              </a:rPr>
              <a:t>
The Sanpei Optics Spectacles Will Change the Way You Look at Music</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1905000"/>
            <a:ext cx="8572500" cy="571500"/>
          </a:xfrm>
          <a:prstGeom prst="rect">
            <a:avLst/>
          </a:prstGeom>
        </p:spPr>
        <p:txBody>
          <a:bodyPr vertOverflow="overflow" horzOverflow="overflow" wrap="square" lIns="91440" tIns="45720" rIns="91440" bIns="45720" numCol="1" rtlCol="0">
            <a:spAutoFit/>
          </a:bodyPr>
          <a:lstStyle/>
          <a:p>
            <a:pPr marL="0" marR="0" lvl="0" indent="0" algn="l" fontAlgn="base"/>
            <a:r>
              <a:rPr sz="6000" b="1" i="0" u="none" strike="noStrike">
                <a:solidFill>
                  <a:srgbClr val="000000"/>
                </a:solidFill>
                <a:latin typeface="Arial"/>
              </a:rPr>
              <a:t>iii. Specific Examples</a:t>
            </a: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5" name="TextBox 4"/>
          <p:cNvSpPr txBox="1"/>
          <p:nvPr/>
        </p:nvSpPr>
        <p:spPr>
          <a:xfrm>
            <a:off x="381000" y="3190875"/>
            <a:ext cx="809625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Relevant Examples of Innovation</a:t>
            </a:r>
          </a:p>
        </p:txBody>
      </p:sp>
      <p:sp>
        <p:nvSpPr>
          <p:cNvPr id="6" name="TextBox 5"/>
          <p:cNvSpPr txBox="1"/>
          <p:nvPr/>
        </p:nvSpPr>
        <p:spPr>
          <a:xfrm>
            <a:off x="381000" y="4286250"/>
            <a:ext cx="8382000" cy="1143000"/>
          </a:xfrm>
          <a:prstGeom prst="rect">
            <a:avLst/>
          </a:prstGeom>
        </p:spPr>
        <p:txBody>
          <a:bodyPr vertOverflow="overflow" horzOverflow="overflow" wrap="square" lIns="91440" tIns="45720" rIns="91440" bIns="45720" numCol="1" rtlCol="0">
            <a:spAutoFit/>
          </a:bodyPr>
          <a:lstStyle/>
          <a:p>
            <a:pPr marL="0" marR="0" lvl="0" indent="0" algn="l" fontAlgn="base"/>
            <a:r>
              <a:rPr sz="1400" b="0" i="0" u="none" strike="noStrike">
                <a:solidFill>
                  <a:srgbClr val="000000"/>
                </a:solidFill>
                <a:latin typeface="Arial"/>
              </a:rPr>
              <a:t>Micro-Trends are unique examples of innovation which have been featured on Trend Hunter. A micro-trend might be a newly released product or service, but in many cases, the idea is something that has not been commercially released.  Our database includes several hundred thousand articles of micro-trends, spanning thousands of topics, so make sure to filter your topics at: TrendHunter.com/dashboard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Text Messaging Hoodies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Smart Hoodie Sends SMS Messages Based on Gestures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Smart Hoodie was developed by grad students Rucha Patwardhan and Alina Balean from NYU as a more efficient way to message. Although there is a lot of wearable technology that's now popping up, rather than adding something that you might not normally wear like a watch or a pair of glasses, this text messaging helper is integrated right into the fabric of a sweatshirt. 
This high-tech hoodie is designed so that the embedded GSM radio can pick up on a number of gestures. For example, touching the hood of the sweater or rolling up a sleeve will trigger a text message to be sent to a pre-determined contact. Since these gestures are less obvious than pulling out a cellphone in the case of an emergency, the Smart Hoodie could have huge potential for keeping people safe.
By: Laura McQuarrie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http://www.trendhunter.com/id/247597</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143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857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pic>
        <p:nvPicPr>
          <p:cNvPr id="37" name="Image" descr="Image">
            <a:hlinkClick r:id="rId4" tooltip="Go to trend"/>
          </p:cNvPr>
          <p:cNvPicPr>
            <a:picLocks noChangeAspect="1"/>
          </p:cNvPicPr>
          <p:nvPr/>
        </p:nvPicPr>
        <p:blipFill>
          <a:blip r:embed="rId25"/>
          <a:stretch>
            <a:fillRect/>
          </a:stretch>
        </p:blipFill>
        <p:spPr>
          <a:xfrm>
            <a:off x="8429625" y="5048250"/>
            <a:ext cx="476250" cy="47625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Wearable Camera Filters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JellySeries Allows You to Look Great Both On and Off Instagram</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Vienna-based TaliaYStudio created the JellySeries 1, a collection of pendants that double as camera filters. The name comes from the gelatine filters that are placed over stage lights to amplify the stage. 
The necklaces feature a circular brass frame, which holds either  magenta, yellow or cerulean hand-blow glass inside. The design, which can be loosely referred to as "wearable tech," is a fun way to incorporate an interactive element into your personal style.
The idea for JellySeries was born out of a previous idea. The KissCam is a camera that was part of the 'Holdables' collection, that was triggered by kissing an OLED panel. What is now the JellySeries was originally an accessory for this camera, but people expressed such intense interest in it, that it was eventually produced as a necklace.
By: Vasiliki Marapas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http://www.trendhunter.com/id/261610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190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08B400"/>
                </a:solidFill>
                <a:latin typeface="Arial"/>
              </a:rPr>
              <a:t>Air-Filtering Onesies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BB.Suit 0.2 is a High-Tech Purifying Garment That is Wearable Clean Air</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In a new variation on their previous digital hotspot onesie, the BB.Suit 0.2 is a 3D-knit one-piece that provides wearable clean air. The air-purifying garment cleans the air around the person wearing it. The jumper is the result of a collaboration between ByBorre, Eindhoven University of Technology's Martijn ten Bhomer, Eva de Laat, Daan Spangenberg Graphics, StudioFriso and WANT.
Currently exhibiting at Beijing Design Week as BB Suit: Wearable Air Cleaning, the high-tech onesie filters the air around it to create a "purified air bubble." Like the original, the wearable clean air also acts as a data library, GPS tracker and wireless hotspot. 
As the BB.Suit 0.2 was made using sustainable processes, the designers hope the clothing will inspire other fashion professionals to contribute to a cleaner industry, increase emotional bonds between wearers and their clothes and reduce waste.
By: Alyson Wyers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http://www.trendhunter.com/id/261414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381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810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 descr="Image6"/>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Adaptable Wearable Chips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MetaWare Boosts Creative Opportunity in the Wearable Technology Industry</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wearable technology industry is becoming increasingly popular, from fitness tracking to designer bracelets. Even Apple has gotten in on the smartwatch action with their recently announced Apple Watch. Mbientlabs is making it more accessible to consumers than ever by offering miniature chips that can connect to any smartphone using Low Energy Bluetooth and API technology.
The Mbientlabs MetaWare chips are specifically intended for designers and developers focused on the wearable technology industry. Due to its size, the chip can be easy installed into a plethora of items or garments, opening the field wide open. The chip is only as big as a United States quarter, so creative tech companies have a lot of options. From there, consumers will have more smart choices than they already have.
By: Alyson Wyers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http://www.trendhunter.com/id/261064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4292FF"/>
                </a:solidFill>
                <a:latin typeface="Arial"/>
              </a:rPr>
              <a:t>Wearable Artificial Kidneys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This Artificial Kidney Offers An Alternative to Traditional Dialysis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Wearable Artificial Kidney is a tool-belt-sized device -- about to be tested on humans in the USA soon -- that could signal a change in treatment of kidney diseases. 
The contraption was developed by a team of researchers from Cedars-Sinai Medical Center and the David Geffen School of Medicine in Los Angeles. It's essentially a miniature dialysis machine compact enough to be worn like a tool belt and connected to the patient via a catheter. 
The device could allow patients to undergo dialysis without spending long periods of time in boring, frustrating static sessions, but rather while working or engaging in other activities while the unit cleans their blood on the go. 
Like conventional dialysis machines, the Wearable Artificial Kidney filters out waste products from the patient's blood, doing their kidney's job for them. However, it weighs only 4.5 kg, a stark contrast from filing cabinet-sized dialysis machines.
By: Rahul Kalvapalle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http://www.trendhunter.com/id/260803</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95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4EA9"/>
                </a:solidFill>
                <a:latin typeface="Arial"/>
              </a:rPr>
              <a:t>Camera-Packing Smartwatches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Epic Signature Edition Smartwatch Can Take High-Quality Photos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Epic Signature Edition is the latest smartwatch that aims to provide a wrist-borne extension or replacement of your smartphone. Like other smartwatches, this watch can make calls, receive texts, capture and display photos, run apps and browse the web. 
Like other Epic wearables, the Epic Signature Edition is fitted with a 1.3-megapixel camera and can pack microSD cards with up to 32 GB capacity. The watch runs on the Java operating system and is equipped with GPS capability and a heart rate monitor, and is capable for running for 72 hours at a time on a full charge. It has a 2-inch 320 x 240 LCD display.
Epic has taken to Indiegogo to attempt to raise funds for production of the Epic Signature Edition smartwatch. A pledge of $249 will secure you one of these smartwatches in February 2015
By: Rahul Kalvapalle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http://www.trendhunter.com/id/260741</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1809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33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Wearable Smart Necklaces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Epic Mini is a Necklace That Replaces Your Smartphone</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Epic Mini is a wearable smart necklace that is essentially a smartwatch that can be worn conveniently and stylishly on your neck. Like a smartwatch, the Epic Mini can replace your smartphone thanks to its ability to make calls, receive text messages, display photos, run apps and even browse the Internet. 
The Epic Mini is equipped with a 1.3 megapixel camera and can support microSD cards up to 32 GB heavy. They run on Java operation systems and are fitted with built-in GPS and a heart rate monitor. It has a 1.74-inch 320 x 220 LCD display.
The Epic Mini is the subject of an Indiegogo campaign, with a pledge $220 hooking you up with the necklace in early 2015 if and when the campaign meets its fundraising target.
By: Rahul Kalvapalle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http://www.trendhunter.com/id/260736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429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4762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5"/>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6"/>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7"/>
          <a:stretch>
            <a:fillRect/>
          </a:stretch>
        </p:blipFill>
        <p:spPr>
          <a:xfrm>
            <a:off x="4679156" y="5048250"/>
            <a:ext cx="476250" cy="47625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Sleek Wearable Chargers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Always Carry a Charge and Look Good with the QBracelet</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QBracelet is perfect for people whose phones are always in need of a charge but who hate having to carry a spare battery or a mess of cables.
What really sets the QBracelet apart from similar products is its emphasis on style, because in addition to being a portable charger, it's also a sleek fashion accessory. The QBracelet comes in three different sizes, it weighs no more than 50 grams and is available in five exquisite colors. You can get a QBracelet with either a mico-USB, or Apple lightning connector, and you charge the QBracelet itself by connecting it to your computer. 
The QBracelet is available now for pre-orders and they are expected to ship in winter of this year.
By: Mesel Isaac</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http://www.trendhunter.com/id/257236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667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4292FF"/>
                </a:solidFill>
                <a:latin typeface="Arial"/>
              </a:rPr>
              <a:t>Nearable Adhesive Beacons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Versatile Estimote Stickers Connect Everyday Objects to Smartphones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These beacon-enabling Estimote stickers work similarly to wearable technology without actually being attached to humans. The small adhesive beacons connect everyday items to smartphones. While beacon technology is already revolutionizing retail and the way people get around crowded places like airports, this micro application is a huge step forward for the internet of things.
The Estimote stickers, although their small size may be deceiving, all contain an accelerator and temperature sensor in addition to Bluetooth technology and a processor. The sensors have a clear commercial use, from payment options to special offer notifications, but they can also be used as simple tracking devices for consumer use. The 'nearable' beacons can be used to identify lost items, for example, or sense the presence of family members not unlike wearable trackers.
By: Alyson Wyers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http://www.trendhunter.com/id/260272</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048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572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pic>
        <p:nvPicPr>
          <p:cNvPr id="37" name="Image" descr="Image">
            <a:hlinkClick r:id="rId4" tooltip="Go to trend"/>
          </p:cNvPr>
          <p:cNvPicPr>
            <a:picLocks noChangeAspect="1"/>
          </p:cNvPicPr>
          <p:nvPr/>
        </p:nvPicPr>
        <p:blipFill>
          <a:blip r:embed="rId25"/>
          <a:stretch>
            <a:fillRect/>
          </a:stretch>
        </p:blipFill>
        <p:spPr>
          <a:xfrm>
            <a:off x="8429625" y="5048250"/>
            <a:ext cx="476250" cy="47625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Stylish Smart Necklaces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Purple by Artefact Group is a Locket for the 21st Century</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When it comes to wearable technology, designers are starting to focus on ways to integrate them seamlessly into people's everyday lives; enter the smart necklace. The smart necklace is a contemporary version of the classic locket, allowing people to store photos onto it so that they can carry more than one precious memory as they go about their day. 
Simple and stylish, the smart necklace was designed by creative tech company Artefact Group, who has dubbed it Purple. Inside the smart necklace is a touchscreen that people can swipe to see more photos. To keep it as beautiful as possible, it doesn't feature a USB port. Instead, the smart necklace is charged by dropping it in ceramic charging bowl. Available in silver or gold, it works with an accompanying app.
By: Meghan Young</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http://www.trendhunter.com/id/260205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476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pic>
        <p:nvPicPr>
          <p:cNvPr id="37" name="Image" descr="Image">
            <a:hlinkClick r:id="rId4" tooltip="Go to trend"/>
          </p:cNvPr>
          <p:cNvPicPr>
            <a:picLocks noChangeAspect="1"/>
          </p:cNvPicPr>
          <p:nvPr/>
        </p:nvPicPr>
        <p:blipFill>
          <a:blip r:embed="rId25"/>
          <a:stretch>
            <a:fillRect/>
          </a:stretch>
        </p:blipFill>
        <p:spPr>
          <a:xfrm>
            <a:off x="8429625" y="5048250"/>
            <a:ext cx="476250" cy="47625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Wearable Diagnostic Equipment</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This Qualcomm Tricorder Could Revolutionize Medical Diagnostics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Team Aezon Qualcomm Tricorder is a high-tech piece of diagnostic equipment developed by Krzysztof Sitko and Neil Rens as their entry for the Qualcomm Tricorder XPRIZE competition. The competition hopes to spur advances in the field of diagnostic equipment, and offers a $10 million prize to the winner. 
This Qualcomm Tricorder comprises three key elements -- the Arc, the Lab Box and a companion smartphone app through which information collected by the diagnostic equipment is presented.
The Arc is a wearable collar-like device that can monitor individuals' health metrics using an accelerometer, oxygen level sensors and other equipment. The Lab Box can carry out specific tests on samples such as blood and urine. Finally, the companion app collects vital data from the Arc and Lab Box and presents them in an understandable format while also offering relevant advice. 
By: Rahul Kalvapalle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http://www.trendhunter.com/id/259991</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905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952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Printed Power Packs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Imprint Energy's Flexible Battery Boasts a Rechargeable Design</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Based in Alameda, California, Imprint Energy creates a flexible battery that can be easily implemented into a wearable tech garment or device. This rechargeable battery is meant to be lightweight and versatile and can be easily printed using an industrial screen printer. 
The California startup's revolutionary battery concept makes power packs safe to use on skin, ensuring they are harm-free when in contact with the body. The power packs can adjust in size and flexibility according to a piece of wearable tech and are crafted out of a zinc polymer that is ultra-thin and malleable.
These flexible batteries illustrate the growing popularity of wearable technology and may soon be on the market. The unique and customized power sources are light years ahead of a classic battery that is bulky and large in its size.
By: Jana Pijak</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http://www.trendhunter.com/id/253366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571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381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pic>
        <p:nvPicPr>
          <p:cNvPr id="37" name="Image" descr="Image">
            <a:hlinkClick r:id="rId4" tooltip="Go to trend"/>
          </p:cNvPr>
          <p:cNvPicPr>
            <a:picLocks noChangeAspect="1"/>
          </p:cNvPicPr>
          <p:nvPr/>
        </p:nvPicPr>
        <p:blipFill>
          <a:blip r:embed="rId25"/>
          <a:stretch>
            <a:fillRect/>
          </a:stretch>
        </p:blipFill>
        <p:spPr>
          <a:xfrm>
            <a:off x="8429625" y="5048250"/>
            <a:ext cx="476250" cy="47625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Smartphone Charging Bracelets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This Stylish Leopard Cuff is Actually a Concealed Charging Cord</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This stylishly wearable leopard cuff designed by celebrity stylist Rachel Zoe is actually a wearable charging cord that conveniently can power up your phone when you're on-the-go. Turning tech into fashionable wearables is a great way to ensure that you have all your gadgets with you on-hand and that they aren't taking up valuable space in your bag.
Wearable tech is a booming industry especially in the demographic of women. The idea of turning gadgets and devices into jewelry is a great way to allow women to keep all their smartphone necessities on-hand with them in a way that is practical as well as chic. Zoe designed this elegant brown, black and cream gold cuff that actually conceals a hidden charging cord for your smartphone. Now you can keep your phone charged up and look stylish too without having to remember to pack an extra charging cable.
By: Misel Saban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http://www.trendhunter.com/id/221008</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952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7" descr="Image7"/>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Wearable Soft Exosuits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Connor Walsh Creates Wearable Robotics To Enhance Mobility for Soldiers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Sci-fi films depict the enhancement of a person's natural mobility in a couple of ways: hard robotic outfits or near-supernatural medical procedures. These soft exosuits can be likened as a compromise between the two. It is a wearable robotic outfit that could easily be worn underneath normal garb yet there is nothing remotely normal about it itself. 
Attached to a battery pack, the soft exosuit assists the wearer's leg muscles, providing additional power up to 20%. Created by Harvard University engineer and head of the Biodesign Lab Connor Walsh, it is designed with soldiers in mind. He says, “You actually don’t really notice that it’s helping you. But as soon as you turn the system off, it makes you instantly feel that your legs are heavy, which shows that your legs have adapted.”
By: Meghan Young</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http://www.trendhunter.com/id/259862</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1809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42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Fashionable Tech Jewelry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Tory Burch Teams Up With FitBit to Create Wearable Fitness Bracelets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High-fashion designer Tory Burch recently teamed up with wearable tech brand FitBit to create a line of chic jewelry pieces that can track an individual's fitness. These stylishly wearable fitness bracelets and necklaces are marketed towards women in the hopes that the FitBit items will feel less like fitness trackers and more like conventional pieces of jewelry.
FitBit's recent collaboration with Tory Burch is a great way to get women more excited about wearing fitness trackers. Turning bracelets and necklaces that monitor your steps, heart rate and health into luxury jewelry items allows women the opportunity to incorporate these fitness trackers into their daily outfits as everyday pieces. The line includes pieces such as golden necklaces, neon patterned silicone bracelets and wearable gold arm cuffs that look much more like jewelry than health trackers.
By: Misel Saban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http://www.trendhunter.com/id/252427</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429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381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pic>
        <p:nvPicPr>
          <p:cNvPr id="37" name="Image" descr="Image">
            <a:hlinkClick r:id="rId4" tooltip="Go to trend"/>
          </p:cNvPr>
          <p:cNvPicPr>
            <a:picLocks noChangeAspect="1"/>
          </p:cNvPicPr>
          <p:nvPr/>
        </p:nvPicPr>
        <p:blipFill>
          <a:blip r:embed="rId25"/>
          <a:stretch>
            <a:fillRect/>
          </a:stretch>
        </p:blipFill>
        <p:spPr>
          <a:xfrm>
            <a:off x="8429625" y="5048250"/>
            <a:ext cx="476250" cy="47625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Unique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A237FD"/>
                </a:solidFill>
                <a:latin typeface="Arial"/>
              </a:rPr>
              <a:t>Glitzy Selfie Sombreros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Dress to Impress with the Acer Selfie-Hat</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Apple may have its new smartwatch, but Acer is looking to take wearable tech in a completely new direction with its Selfie-Hat.
Partnering with fashion designer Christian Cowan-Sanluis, the Selfie-Hat was unveiled on September 12th during London Fashion Week. Acer's collaboration with the fashion designer is meant as a way to bring attention to the release of its new Acer Iconia A-1 840 tablet. The sparkly pink sombrero houses the Iconia A-1 840 tablet in a case that is dangling from the brim of the hat, allowing the wearer to take 360-degree selfies. Acer even had the selfie-hat turned into a tablet case so you can accessorize. 
Unfortunately if you want to try on the Acer Selfie-Hat for yourself, you can only do so at London Fashion Week and by appointment only.
By: Mesel Isaac</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http://www.trendhunter.com/id/259675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762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476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66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Flash Drive Rings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UU-U Memory Ring is a Stylishly Wearable Jewelry USB Port Design</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Keep your important documents with you at all times thanks to this stylishly wearable USB port design that cleverly embeds a flash drive into a hip golden ring. This fusion of tech and jewelry is great for the modern woman on the go that needs a safe, compact and chic place to keep all her important documents.
The UU-U Memory ring is an ideal example of wearable tech that perfectly mixes functionality and fashion. The ring features a geometric design complete with a square charm. At a first glance the UU-U Memory ring simply looks like nothing more than a bohemian gold ring until you notice that the square charm actually flips open to reveal a mini USB port. The flash drive fits effortlessly into any computer and can be filled with all of your photos and files. 
By: Misel Saban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http://www.trendhunter.com/id/259560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476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762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4292FF"/>
                </a:solidFill>
                <a:latin typeface="Arial"/>
              </a:rPr>
              <a:t>Spectacles-Locating Trackers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Look Provides Light Wearable Technology to Help You Find Your Glasses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While there is no shortage of health trackers out there developed to monitor everything from your vitals to sleep patterns, at long last there is finally a device designed to help you find your glasses. Currently seeking finances via crowdfunding platform Indiegogo, Look is a new kind of wearable technology.
The small tracker attaches to your glasses themselves so when you lose them, bluetooth signals send the whereabouts directly to your smartphone. It works similarly to luggage or key-tracking gadgets, but for an arguably more important item. The incredibly small invention is designed to perfectly match your spectacles and will not weigh them down. All you have to do to find your glasses is download the app and stop worrying.
By: Alyson Wyers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http://www.trendhunter.com/id/259219</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381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238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4292FF"/>
                </a:solidFill>
                <a:latin typeface="Arial"/>
              </a:rPr>
              <a:t>Third-Party App Platforms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Apple WatchKit Allows Anyone to Develop Apps for Its First Wearable</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With the announcement of the highly anticipated Apple Watch comes the Apple WatchKit. It is a platform targeting third parties who are, or at least will be, interested in creating apps for the company's first official wearable tech. This is an exciting step for a company notorious for its closed network.
From custom notifications to home screen applications, the Apple WatchKit opens the doors for some interesting creations. The Apple WatchKit has already been put to use by some third parties including BMW, Nike, Pinterest and American Airlines. While some of the Apple WatchKit developments are similar to those experienced on the iOS system, others are more elaborate. For instance, BMW's app informs about charge levels, locked doors and even provides a map to where a person parked so they don't forget.
By: Meghan Young</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http://www.trendhunter.com/id/259208</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476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952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4292FF"/>
                </a:solidFill>
                <a:latin typeface="Arial"/>
              </a:rPr>
              <a:t>Opulent Wearable Technology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Swarovski for Samsung Collection is Meant for Fashion Mavens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Swarovski for Samsung collection gives the Gear S Tizen smartwatch and the Galaxy Note 4 Android phablet an opulent update that will appeal to those with an appreciation with the finer things in life. Encrusted with sparkling gems, the Swarovski for Samsung collection is available in  exclusive silver and gold variations, two alternatives that will especially appeal to its South Korean consumers.
Although significantly bulkier and not necessarily pratical, the Swarovski for Samsung collection is meant to be ornamental. It is made for those who not only appreciate personalizing their products, but also indulging in luxury items. These models help set the devices apart from its competitors as well. More often than not, consumers go to third parties for such customization work. They don't have to with the Gear S Tizen and Galaxy Note 4.
By: Meghan Young</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http://www.trendhunter.com/id/258900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143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762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pic>
        <p:nvPicPr>
          <p:cNvPr id="37" name="Image" descr="Image">
            <a:hlinkClick r:id="rId4" tooltip="Go to trend"/>
          </p:cNvPr>
          <p:cNvPicPr>
            <a:picLocks noChangeAspect="1"/>
          </p:cNvPicPr>
          <p:nvPr/>
        </p:nvPicPr>
        <p:blipFill>
          <a:blip r:embed="rId25"/>
          <a:stretch>
            <a:fillRect/>
          </a:stretch>
        </p:blipFill>
        <p:spPr>
          <a:xfrm>
            <a:off x="8429625" y="5048250"/>
            <a:ext cx="476250" cy="47625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FF4EA9"/>
                </a:solidFill>
                <a:latin typeface="Arial"/>
              </a:rPr>
              <a:t>Elegant Handcrafted Smartwatches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Asus ZenWatch Blends Classic Watch Design &amp; Modern Technology</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At first glance, the Asus ZenWatch may look like all the other square-faced Android devices, but it does get more style points than some of its siblings, besides offering extra functionality. Design-wise, the device lies halfway between a traditional watch and a modern smart wearable, bringing together a handcrafted design with high-tech components.
The device has a sharp and bright display, and pairs up with smartphones via the Android Wear app. Users also have the option of using the product-specific ZenWatch app, which offers a number of extra features.
The Asus Zenwatch is set to be made available for sale in the fourth quarter of 2014. It will ship for around $260 in Europe, with North American pricing details yet to be revealed by the company.
By: Rahul Kalvapalle</a:t>
            </a:r>
          </a:p>
        </p:txBody>
      </p:sp>
      <p:sp>
        <p:nvSpPr>
          <p:cNvPr id="7" name="TextBox 6">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http://www.trendhunter.com/id/258811</a:t>
            </a:r>
          </a:p>
        </p:txBody>
      </p:sp>
      <p:sp>
        <p:nvSpPr>
          <p:cNvPr id="8" name="TextBox 7">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9"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0" name="TextBox 9"/>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1" name="TextBox 10"/>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2"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3" name="TextBox 12"/>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4" name="TextBox 13"/>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5"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6" name="bar1" descr="bar1"/>
          <p:cNvPicPr>
            <a:picLocks noChangeAspect="1"/>
          </p:cNvPicPr>
          <p:nvPr/>
        </p:nvPicPr>
        <p:blipFill>
          <a:blip r:embed="rId8"/>
          <a:stretch>
            <a:fillRect/>
          </a:stretch>
        </p:blipFill>
        <p:spPr>
          <a:xfrm>
            <a:off x="1190625" y="6305550"/>
            <a:ext cx="409575" cy="66675"/>
          </a:xfrm>
          <a:prstGeom prst="rect">
            <a:avLst/>
          </a:prstGeom>
        </p:spPr>
      </p:pic>
      <p:sp>
        <p:nvSpPr>
          <p:cNvPr id="17" name="TextBox 16"/>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8" name="bar1" descr="bar1"/>
          <p:cNvPicPr>
            <a:picLocks noChangeAspect="1"/>
          </p:cNvPicPr>
          <p:nvPr/>
        </p:nvPicPr>
        <p:blipFill>
          <a:blip r:embed="rId7"/>
          <a:stretch>
            <a:fillRect/>
          </a:stretch>
        </p:blipFill>
        <p:spPr>
          <a:xfrm>
            <a:off x="1190625" y="6457950"/>
            <a:ext cx="523875" cy="66675"/>
          </a:xfrm>
          <a:prstGeom prst="rect">
            <a:avLst/>
          </a:prstGeom>
        </p:spPr>
      </p:pic>
      <p:pic>
        <p:nvPicPr>
          <p:cNvPr id="19" name="bar1" descr="bar1"/>
          <p:cNvPicPr>
            <a:picLocks noChangeAspect="1"/>
          </p:cNvPicPr>
          <p:nvPr/>
        </p:nvPicPr>
        <p:blipFill>
          <a:blip r:embed="rId9"/>
          <a:stretch>
            <a:fillRect/>
          </a:stretch>
        </p:blipFill>
        <p:spPr>
          <a:xfrm>
            <a:off x="1190625" y="6457950"/>
            <a:ext cx="419100" cy="66675"/>
          </a:xfrm>
          <a:prstGeom prst="rect">
            <a:avLst/>
          </a:prstGeom>
        </p:spPr>
      </p:pic>
      <p:sp>
        <p:nvSpPr>
          <p:cNvPr id="20" name="TextBox 19"/>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1"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2" name="bar1" descr="bar1"/>
          <p:cNvPicPr>
            <a:picLocks noChangeAspect="1"/>
          </p:cNvPicPr>
          <p:nvPr/>
        </p:nvPicPr>
        <p:blipFill>
          <a:blip r:embed="rId10"/>
          <a:stretch>
            <a:fillRect/>
          </a:stretch>
        </p:blipFill>
        <p:spPr>
          <a:xfrm>
            <a:off x="1190625" y="6610350"/>
            <a:ext cx="457200" cy="66675"/>
          </a:xfrm>
          <a:prstGeom prst="rect">
            <a:avLst/>
          </a:prstGeom>
        </p:spPr>
      </p:pic>
      <p:pic>
        <p:nvPicPr>
          <p:cNvPr id="23"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4"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5"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6" name="Image" descr="Image">
            <a:hlinkClick r:id="rId4" tooltip="Go to trend"/>
          </p:cNvPr>
          <p:cNvPicPr>
            <a:picLocks noChangeAspect="1"/>
          </p:cNvPicPr>
          <p:nvPr/>
        </p:nvPicPr>
        <p:blipFill>
          <a:blip r:embed="rId15"/>
          <a:stretch>
            <a:fillRect/>
          </a:stretch>
        </p:blipFill>
        <p:spPr>
          <a:xfrm>
            <a:off x="4143375" y="1095375"/>
            <a:ext cx="4762500" cy="3867150"/>
          </a:xfrm>
          <a:prstGeom prst="rect">
            <a:avLst/>
          </a:prstGeom>
        </p:spPr>
      </p:pic>
      <p:pic>
        <p:nvPicPr>
          <p:cNvPr id="27" name="Image" descr="Image">
            <a:hlinkClick r:id="rId4" tooltip="Go to trend"/>
          </p:cNvPr>
          <p:cNvPicPr>
            <a:picLocks noChangeAspect="1"/>
          </p:cNvPicPr>
          <p:nvPr/>
        </p:nvPicPr>
        <p:blipFill>
          <a:blip r:embed="rId16"/>
          <a:stretch>
            <a:fillRect/>
          </a:stretch>
        </p:blipFill>
        <p:spPr>
          <a:xfrm>
            <a:off x="4143375" y="5048250"/>
            <a:ext cx="476250" cy="476250"/>
          </a:xfrm>
          <a:prstGeom prst="rect">
            <a:avLst/>
          </a:prstGeom>
        </p:spPr>
      </p:pic>
      <p:pic>
        <p:nvPicPr>
          <p:cNvPr id="28" name="Image" descr="Image">
            <a:hlinkClick r:id="rId4" tooltip="Go to trend"/>
          </p:cNvPr>
          <p:cNvPicPr>
            <a:picLocks noChangeAspect="1"/>
          </p:cNvPicPr>
          <p:nvPr/>
        </p:nvPicPr>
        <p:blipFill>
          <a:blip r:embed="rId17"/>
          <a:stretch>
            <a:fillRect/>
          </a:stretch>
        </p:blipFill>
        <p:spPr>
          <a:xfrm>
            <a:off x="4679156" y="5048250"/>
            <a:ext cx="476250" cy="476250"/>
          </a:xfrm>
          <a:prstGeom prst="rect">
            <a:avLst/>
          </a:prstGeom>
        </p:spPr>
      </p:pic>
      <p:pic>
        <p:nvPicPr>
          <p:cNvPr id="29" name="Image" descr="Image">
            <a:hlinkClick r:id="rId4" tooltip="Go to trend"/>
          </p:cNvPr>
          <p:cNvPicPr>
            <a:picLocks noChangeAspect="1"/>
          </p:cNvPicPr>
          <p:nvPr/>
        </p:nvPicPr>
        <p:blipFill>
          <a:blip r:embed="rId18"/>
          <a:stretch>
            <a:fillRect/>
          </a:stretch>
        </p:blipFill>
        <p:spPr>
          <a:xfrm>
            <a:off x="5214938" y="5048250"/>
            <a:ext cx="476250" cy="476250"/>
          </a:xfrm>
          <a:prstGeom prst="rect">
            <a:avLst/>
          </a:prstGeom>
        </p:spPr>
      </p:pic>
      <p:pic>
        <p:nvPicPr>
          <p:cNvPr id="30" name="Image" descr="Image">
            <a:hlinkClick r:id="rId4" tooltip="Go to trend"/>
          </p:cNvPr>
          <p:cNvPicPr>
            <a:picLocks noChangeAspect="1"/>
          </p:cNvPicPr>
          <p:nvPr/>
        </p:nvPicPr>
        <p:blipFill>
          <a:blip r:embed="rId19"/>
          <a:stretch>
            <a:fillRect/>
          </a:stretch>
        </p:blipFill>
        <p:spPr>
          <a:xfrm>
            <a:off x="5750719" y="5048250"/>
            <a:ext cx="476250" cy="47625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FF4EA9"/>
                </a:solidFill>
                <a:latin typeface="Arial"/>
              </a:rPr>
              <a:t>Stylish Snakeskin Smartwatches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Intel and Opening Ceremony Unveil Chic Wearable Tech for Women</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age of wearable technology is here to stay by the looks of these snakeskin smartwatches. Making wearable tech much more stylish than it has even been, the designs look more like luxury bangles than digital devices. This is due in large part to the fact that those telltale signs exist on the inside of the snakeskin smartwatch while the outside is purely decorative.
Designed by Intel and Opening Ceremony, the snakeskin smartwatch is accompanied by an obsidian style. Both are retailing for $1000. Although steep, this price tag helps set it apart from the rest of the competition. it truly shows that it is an accessory first and piece of technology second. Dubbed My Intelligent Communication Accessory (or MICA), the snakeskin smartwatch will be released in time for the holidays.
By: Meghan Young</a:t>
            </a:r>
          </a:p>
        </p:txBody>
      </p:sp>
      <p:sp>
        <p:nvSpPr>
          <p:cNvPr id="7" name="TextBox 6">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http://www.trendhunter.com/id/258621</a:t>
            </a:r>
          </a:p>
        </p:txBody>
      </p:sp>
      <p:sp>
        <p:nvSpPr>
          <p:cNvPr id="8" name="TextBox 7">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9" name="sidebar image" descr="sidebar image"/>
          <p:cNvPicPr>
            <a:picLocks noChangeAspect="1"/>
          </p:cNvPicPr>
          <p:nvPr/>
        </p:nvPicPr>
        <p:blipFill>
          <a:blip r:embed="rId5"/>
          <a:stretch>
            <a:fillRect/>
          </a:stretch>
        </p:blipFill>
        <p:spPr>
          <a:xfrm>
            <a:off x="285750" y="6286500"/>
            <a:ext cx="428625" cy="428625"/>
          </a:xfrm>
          <a:prstGeom prst="rect">
            <a:avLst/>
          </a:prstGeom>
        </p:spPr>
      </p:pic>
      <p:sp>
        <p:nvSpPr>
          <p:cNvPr id="10" name="TextBox 9"/>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6.3</a:t>
            </a:r>
          </a:p>
        </p:txBody>
      </p:sp>
      <p:sp>
        <p:nvSpPr>
          <p:cNvPr id="11" name="TextBox 10"/>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2" name="demo header" descr="demo header"/>
          <p:cNvPicPr>
            <a:picLocks noChangeAspect="1"/>
          </p:cNvPicPr>
          <p:nvPr/>
        </p:nvPicPr>
        <p:blipFill>
          <a:blip r:embed="rId6"/>
          <a:stretch>
            <a:fillRect/>
          </a:stretch>
        </p:blipFill>
        <p:spPr>
          <a:xfrm>
            <a:off x="2476500" y="6248400"/>
            <a:ext cx="952500" cy="142875"/>
          </a:xfrm>
          <a:prstGeom prst="rect">
            <a:avLst/>
          </a:prstGeom>
        </p:spPr>
      </p:pic>
      <p:sp>
        <p:nvSpPr>
          <p:cNvPr id="13" name="TextBox 12"/>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4" name="TextBox 13"/>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5" name="bar1" descr="bar1"/>
          <p:cNvPicPr>
            <a:picLocks noChangeAspect="1"/>
          </p:cNvPicPr>
          <p:nvPr/>
        </p:nvPicPr>
        <p:blipFill>
          <a:blip r:embed="rId7"/>
          <a:stretch>
            <a:fillRect/>
          </a:stretch>
        </p:blipFill>
        <p:spPr>
          <a:xfrm>
            <a:off x="1190625" y="6305550"/>
            <a:ext cx="523875" cy="66675"/>
          </a:xfrm>
          <a:prstGeom prst="rect">
            <a:avLst/>
          </a:prstGeom>
        </p:spPr>
      </p:pic>
      <p:pic>
        <p:nvPicPr>
          <p:cNvPr id="16" name="bar1" descr="bar1"/>
          <p:cNvPicPr>
            <a:picLocks noChangeAspect="1"/>
          </p:cNvPicPr>
          <p:nvPr/>
        </p:nvPicPr>
        <p:blipFill>
          <a:blip r:embed="rId8"/>
          <a:stretch>
            <a:fillRect/>
          </a:stretch>
        </p:blipFill>
        <p:spPr>
          <a:xfrm>
            <a:off x="1190625" y="6305550"/>
            <a:ext cx="371475" cy="66675"/>
          </a:xfrm>
          <a:prstGeom prst="rect">
            <a:avLst/>
          </a:prstGeom>
        </p:spPr>
      </p:pic>
      <p:sp>
        <p:nvSpPr>
          <p:cNvPr id="17" name="TextBox 16"/>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8" name="bar1" descr="bar1"/>
          <p:cNvPicPr>
            <a:picLocks noChangeAspect="1"/>
          </p:cNvPicPr>
          <p:nvPr/>
        </p:nvPicPr>
        <p:blipFill>
          <a:blip r:embed="rId7"/>
          <a:stretch>
            <a:fillRect/>
          </a:stretch>
        </p:blipFill>
        <p:spPr>
          <a:xfrm>
            <a:off x="1190625" y="6457950"/>
            <a:ext cx="523875" cy="66675"/>
          </a:xfrm>
          <a:prstGeom prst="rect">
            <a:avLst/>
          </a:prstGeom>
        </p:spPr>
      </p:pic>
      <p:pic>
        <p:nvPicPr>
          <p:cNvPr id="19" name="bar1" descr="bar1"/>
          <p:cNvPicPr>
            <a:picLocks noChangeAspect="1"/>
          </p:cNvPicPr>
          <p:nvPr/>
        </p:nvPicPr>
        <p:blipFill>
          <a:blip r:embed="rId9"/>
          <a:stretch>
            <a:fillRect/>
          </a:stretch>
        </p:blipFill>
        <p:spPr>
          <a:xfrm>
            <a:off x="1190625" y="6457950"/>
            <a:ext cx="180975" cy="66675"/>
          </a:xfrm>
          <a:prstGeom prst="rect">
            <a:avLst/>
          </a:prstGeom>
        </p:spPr>
      </p:pic>
      <p:sp>
        <p:nvSpPr>
          <p:cNvPr id="20" name="TextBox 19"/>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1" name="bar1" descr="bar1"/>
          <p:cNvPicPr>
            <a:picLocks noChangeAspect="1"/>
          </p:cNvPicPr>
          <p:nvPr/>
        </p:nvPicPr>
        <p:blipFill>
          <a:blip r:embed="rId7"/>
          <a:stretch>
            <a:fillRect/>
          </a:stretch>
        </p:blipFill>
        <p:spPr>
          <a:xfrm>
            <a:off x="1190625" y="6610350"/>
            <a:ext cx="523875" cy="66675"/>
          </a:xfrm>
          <a:prstGeom prst="rect">
            <a:avLst/>
          </a:prstGeom>
        </p:spPr>
      </p:pic>
      <p:pic>
        <p:nvPicPr>
          <p:cNvPr id="22" name="bar1" descr="bar1"/>
          <p:cNvPicPr>
            <a:picLocks noChangeAspect="1"/>
          </p:cNvPicPr>
          <p:nvPr/>
        </p:nvPicPr>
        <p:blipFill>
          <a:blip r:embed="rId10"/>
          <a:stretch>
            <a:fillRect/>
          </a:stretch>
        </p:blipFill>
        <p:spPr>
          <a:xfrm>
            <a:off x="1190625" y="6610350"/>
            <a:ext cx="457200" cy="66675"/>
          </a:xfrm>
          <a:prstGeom prst="rect">
            <a:avLst/>
          </a:prstGeom>
        </p:spPr>
      </p:pic>
      <p:pic>
        <p:nvPicPr>
          <p:cNvPr id="23"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4"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5"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6" name="Image" descr="Image">
            <a:hlinkClick r:id="rId4" tooltip="Go to trend"/>
          </p:cNvPr>
          <p:cNvPicPr>
            <a:picLocks noChangeAspect="1"/>
          </p:cNvPicPr>
          <p:nvPr/>
        </p:nvPicPr>
        <p:blipFill>
          <a:blip r:embed="rId15"/>
          <a:stretch>
            <a:fillRect/>
          </a:stretch>
        </p:blipFill>
        <p:spPr>
          <a:xfrm>
            <a:off x="4143375" y="1095375"/>
            <a:ext cx="4762500" cy="3867150"/>
          </a:xfrm>
          <a:prstGeom prst="rect">
            <a:avLst/>
          </a:prstGeom>
        </p:spPr>
      </p:pic>
      <p:pic>
        <p:nvPicPr>
          <p:cNvPr id="27" name="Image" descr="Image">
            <a:hlinkClick r:id="rId4" tooltip="Go to trend"/>
          </p:cNvPr>
          <p:cNvPicPr>
            <a:picLocks noChangeAspect="1"/>
          </p:cNvPicPr>
          <p:nvPr/>
        </p:nvPicPr>
        <p:blipFill>
          <a:blip r:embed="rId16"/>
          <a:stretch>
            <a:fillRect/>
          </a:stretch>
        </p:blipFill>
        <p:spPr>
          <a:xfrm>
            <a:off x="4143375" y="5048250"/>
            <a:ext cx="476250" cy="476250"/>
          </a:xfrm>
          <a:prstGeom prst="rect">
            <a:avLst/>
          </a:prstGeom>
        </p:spPr>
      </p:pic>
      <p:pic>
        <p:nvPicPr>
          <p:cNvPr id="28" name="Image" descr="Image">
            <a:hlinkClick r:id="rId4" tooltip="Go to trend"/>
          </p:cNvPr>
          <p:cNvPicPr>
            <a:picLocks noChangeAspect="1"/>
          </p:cNvPicPr>
          <p:nvPr/>
        </p:nvPicPr>
        <p:blipFill>
          <a:blip r:embed="rId17"/>
          <a:stretch>
            <a:fillRect/>
          </a:stretch>
        </p:blipFill>
        <p:spPr>
          <a:xfrm>
            <a:off x="4679156" y="5048250"/>
            <a:ext cx="476250" cy="47625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4EA9"/>
                </a:solidFill>
                <a:latin typeface="Arial"/>
              </a:rPr>
              <a:t>Internet-Connected Jewelry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Mota Smartring Sends Notifications to Wearers Via Vibrations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MOTA smartring is an ingenious net-connected ring -- produced by consumer wearable electronics company MOTA -- that updates its wearer when they receive calls, text messages and social media notifications. The ring notifies wearers of updates by delivering light vibrations to their finger. The ring has a screen that allows you to scroll through your alerts to see if there's anything particularly important. The ring also displays the time and temperature.
The MOTA smartring's wearable technology syncs with a companion smartphone app, making it easy for you to stay connected even when you're not physically near your cellphone. 
The smart ring is available in midnight black or pearl white, and is being displayed at IFA 2014 in Berlin. 
Photo Credits: designboom, mota
By: Rahul Kalvapalle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http://www.trendhunter.com/id/258435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8" descr="Image8"/>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Wearable UV Monitors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Have Fun and Be Safe in the Sun with This Ultraviolet Sensor</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Violet is a wearable ultraviolet sensor that keeps track of your UV exposure and helps to prevent skin damage.
In real-time the Violet's algorithm accurately measures the Sun's effect on your body, not just the negative effects, but positive effects as well, like your natural daily vitamin D production. Working in conjunction with a mobile app the Violet can remind you when you need to re-apply your sunscreen, can be customized to your skin type, and even provide coaching on Sun safety. The ultraviolet sensor is unobtrusive, stylish, water resistant, and can be worn as a wristband or clipped on almost anywhere on your person. 
The makers of Violet don't just see it as a yet another device for gathering data, but rather as a means to encourage meaningful change for better health.
By: Mesel Isaac</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http://www.trendhunter.com/id/257459</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571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33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Tech-Infused Polo Shirts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Ralph Lauren Polo Tech Shirt Merges Fashion and Technology</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At the U.S. Open, instead of watching the game, a lot of eyes will be on the ball boys and the Ralph Lauren Polo Tech shirts they'll be sporting. 
Marking Ralph Lauren's first foray into the world of wearable technology, the Polo Tech shirt will be able to monitor your heart rate, stress level, and breathing, and send this information to your smartphone or tablet. What allows the Polo Tech shirt to gather all of this biometric data, are the biosensing silver fibers that are woven into the shirt. The shirt itself is made of nylon and looks a like a typical black workout shirt.
The Ralph Lauren Polo Tech shirt will available to consumers in 2015. There are also plans to release a sensor-infused Ralph Lauren dress shirt as well.
By: Mesel Isaac</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http://www.trendhunter.com/id/257354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952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905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FF8D13"/>
                </a:solidFill>
                <a:latin typeface="Arial"/>
              </a:rPr>
              <a:t>Medical Hygiene Monitoring Badges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Biovigil Will Help Increase Healthcare Hand Hygiene Compliance</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In U.S. hospitals, studies have shown that hygiene hand compliance is only achieved approximately 50 percent of the time, Biovigil is looking to significantly increase that percentage.
In a hospital environment, proper hand sanitation is critical to the health and well-being of patients. In the United States, approximately 2 million patients acquire Healthcare Associated Infections. Biovigil is a wearable device designed to work in four simple steps: remind, record, reassure, and report. Every time a healthcare worker enters and leaves a patients room the Biovigil badge reminds them to sanitize their hands. Once hands are sanitized, the worker places their hands over the Biovigil badge sensor and if sanitizer is detected it will turn green, letting the patient know that their hands have been properly sanitized. Lastly the badge collects this data and sends it to a centralized area where it is stored and analyzed to measure hand hygiene compliance rates.
By: Mesel Isaac</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http://www.trendhunter.com/id/257340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524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FF4EA9"/>
                </a:solidFill>
                <a:latin typeface="Arial"/>
              </a:rPr>
              <a:t>Wearable Necklace Headphones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Samsung Gear Circle Earbuds Sit On Your Neck Like a Necklace</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Gear Circle is a wearable jewelry-meets-technology product, devised by Samsung, that consists of magnetized earbuds that can be worn as a necklace.
All you have to do is clasp the gadget around your neck, and you will be able to make voice commands and listen to music from your 'necklace'. The Gear Circle even has a vibrate function that can be used to alert you to incoming calls and text messages. Music can be controlled by swiping the sides of the earbuds. 
The back of the earbuds includes a compartment that contains a 180 mAh battery that will offer nine hours of audio and 11 hours of phone time. 
The Gear Circle will sport a clean design and will come in white and blue options, with just the one button located on the actual earbuds. Samsung hasn't yet revealed the pricing of the product.
By: Rahul Kalvapalle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http://www.trendhunter.com/id/257994</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286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047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Fashion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4EA9"/>
                </a:solidFill>
                <a:latin typeface="Arial"/>
              </a:rPr>
              <a:t>Tech-Infused Jewelry</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These Rebecca Minkoff Jewelry Bracelets Double Up as Tech Gadgets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latest Rebecca Minkoff jewelry line features a slew of innovative bracelets that look stylish when worn but actually double up as useful tech gadgets. This is a great example of fashion making technology super chic for the modern-day consumer.
Many of us often carry around tech gadgets like smartphone chargers in our bands in case we need to power up while on-the-go. Designer Rebecca Minkoff creatively found a way to make these tech necessities wearable so that consumers could carry them around in a fashionable way. For example, the charging bracelet is a sleek black studded silicone cuff that rolls out into a fully functional phone charger. While the collection only currently has two pieces, I'm sure more innovative tech-infused pieces are on their way.
By: Misel Saban</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http://www.trendhunter.com/id/258040</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286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191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4292FF"/>
                </a:solidFill>
                <a:latin typeface="Arial"/>
              </a:rPr>
              <a:t>Triple-Headed USB Chargers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Samsung's Multi-Charging Wall Charger Can Charge Three Devices at Once</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Samsung Multi-Charging Wall Charger is a three-headed micro USB cable that allows you to charge up to three micro USB devices at once, for example a Bluetooth headset, smartphone and wearable device. The multi-charging cable optimizes the total charge across the three devices, so that one of them doesn't get charged instantly while the others lag behind. 
To use it, all you have to do is plug the USB end of the cable into the included wall charger head unit, before plugging the other end into the micro USB port of the device or devices that you want to charge. 
The Multi-Charging Wall Charger is perfect for mobile device users and gadget-freaks who carry multiple devices and push them all to the limit. It's portable and small enough to carry around in your pocket, purse or backpack.
By: Rahul Kalvapalle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http://www.trendhunter.com/id/257845</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571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000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Wearable Running Sensors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RunScribe Collects Running Data to Help You Run Smarter</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If you're a runner looking to take it to the next level, you'll need a way to collect running data, with runScribe you can do just that. 
RunScribe is a 9-axis sensor that you attach to the back of your shoe, and allows you to study your "stride mechanics." RunScribe captures thousands of data points in order to give you a run score; a simple way for you to compare your runs and track your progress. Your running data can then be uploaded to your smartphone or computer and is presented in a way that is visually appealing and easy to understand.
The makers of runScribe are hoping that by having all of these different bits of running data, you will be able to run smarter, longer and with fewer injuries.
By: Mesel Isaac</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http://www.trendhunter.com/id/257101</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571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42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pic>
        <p:nvPicPr>
          <p:cNvPr id="37" name="Image" descr="Image">
            <a:hlinkClick r:id="rId4" tooltip="Go to trend"/>
          </p:cNvPr>
          <p:cNvPicPr>
            <a:picLocks noChangeAspect="1"/>
          </p:cNvPicPr>
          <p:nvPr/>
        </p:nvPicPr>
        <p:blipFill>
          <a:blip r:embed="rId25"/>
          <a:stretch>
            <a:fillRect/>
          </a:stretch>
        </p:blipFill>
        <p:spPr>
          <a:xfrm>
            <a:off x="8429625" y="5048250"/>
            <a:ext cx="476250" cy="47625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Unique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A237FD"/>
                </a:solidFill>
                <a:latin typeface="Arial"/>
              </a:rPr>
              <a:t>Phone-Connected Glasses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Fun'iki High Tech Glasses Provide Seamless Smartphone Notifications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Fun’iki hi-tech glasses are a stylish piece of wearable technology that are like a cross between a bracelet that you'd wear to get smartphone notifications and Google Glass. 
Rather than constantly glancing at your phone to check for new notifications, the Fun’iki Ambient Glasses are designed to light up with colorful LED lights, or make a sound, so that you'll never miss an incoming message, email or call. These lights and sounds can be customized with a free app, where something like the color red can indicate something urgent like a drastic change in weather approaching or a significant drop in weather temperature. The glasses also come with a special party mode that gives off a light show and another mode for relaxation when it's time to take a break from all of the stress of daily life.
By: Laura McQuarrie</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http://www.trendhunter.com/id/256022</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953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857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Tech</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4292FF"/>
                </a:solidFill>
                <a:latin typeface="Arial"/>
              </a:rPr>
              <a:t>Impact-Absorbent Braces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The Neck Frame Acts Like a Second Skin</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Vancouver-based designer Andrew Lee McConnell suffered a head and neck injury last year, prompting him to design a wearable, protective brace, titled the 'Neck Frame,' to better prevent or minimize impact-related injuries suffered by athletes.
The frame attaches to the back and neck like a sports tape, but the layers of graphene, a carbon-based material, allow it to act "like a structural second skin," absorbing the impact of any inordinate force to the spine. 
Lee McConnell chose graphene as the primary material for the brace because of its strong and flexible nature, ensuring that the finished brace wouldn't restrict the wearer's movement. He explains, "After researching and learning about the material's characteristics, I saw the potential for a product made from graphene that would not just move with the body but also reinforce it."
By: Vasiliki Marapas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http://www.trendhunter.com/id/255801</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429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572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000" b="1" i="0" u="none" strike="noStrike">
                <a:solidFill>
                  <a:srgbClr val="FF8D13"/>
                </a:solidFill>
                <a:latin typeface="Arial"/>
              </a:rPr>
              <a:t>Assault-Averting Wearables</a:t>
            </a:r>
          </a:p>
        </p:txBody>
      </p:sp>
      <p:pic>
        <p:nvPicPr>
          <p:cNvPr id="4" name="TH Pro logo" descr="TH Pro logo"/>
          <p:cNvPicPr>
            <a:picLocks noChangeAspect="1"/>
          </p:cNvPicPr>
          <p:nvPr/>
        </p:nvPicPr>
        <p:blipFill>
          <a:blip r:embed="rId3"/>
          <a:stretch>
            <a:fillRect/>
          </a:stretch>
        </p:blipFill>
        <p:spPr>
          <a:xfrm>
            <a:off x="7143750" y="47625"/>
            <a:ext cx="1724025" cy="476250"/>
          </a:xfrm>
          <a:prstGeom prst="rect">
            <a:avLst/>
          </a:prstGeom>
        </p:spPr>
      </p:pic>
      <p:sp>
        <p:nvSpPr>
          <p:cNvPr id="5" name="TextBox 4"/>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The Vive Wristband Keeps You Safe in Drunken Social Situations</a:t>
            </a:r>
          </a:p>
        </p:txBody>
      </p:sp>
      <p:sp>
        <p:nvSpPr>
          <p:cNvPr id="6" name="TextBox 5"/>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Vive Wristband is a conceptual wearable intended to help people avoid dangerous situations when drunk. It packs sensors that measure your blood alcohol content and check for dehydration. In addition to seeing if you're too drunk or in need of water, the Vive Wristband also lets your friends track your location.
The Vive Wristband uses WiFi and GPS to tell your friends where you are, with said information being displayed on an accompanying app. The designers behind the project imagine it being used to keep people together (and safe) at raves, parties and concerts. The product is still a concept, but it did win Best Product Concept at the Microsoft Research Faculty Summit Design Expo 2014. You can check out the video to see Vive in action.
By: Michael Hines</a:t>
            </a:r>
          </a:p>
        </p:txBody>
      </p:sp>
      <p:sp>
        <p:nvSpPr>
          <p:cNvPr id="7" name="TextBox 6">
            <a:hlinkClick r:id="rId4"/>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8" name="Image" descr="Image"/>
          <p:cNvPicPr>
            <a:picLocks noChangeAspect="1"/>
          </p:cNvPicPr>
          <p:nvPr/>
        </p:nvPicPr>
        <p:blipFill>
          <a:blip r:embed="rId5"/>
          <a:stretch>
            <a:fillRect/>
          </a:stretch>
        </p:blipFill>
        <p:spPr>
          <a:xfrm>
            <a:off x="8572500" y="6286500"/>
            <a:ext cx="133350" cy="190500"/>
          </a:xfrm>
          <a:prstGeom prst="rect">
            <a:avLst/>
          </a:prstGeom>
        </p:spPr>
      </p:pic>
      <p:sp>
        <p:nvSpPr>
          <p:cNvPr id="9" name="TextBox 8">
            <a:hlinkClick r:id="rId4"/>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http://www.trendhunter.com/id/253176</a:t>
            </a:r>
          </a:p>
        </p:txBody>
      </p:sp>
      <p:sp>
        <p:nvSpPr>
          <p:cNvPr id="10" name="TextBox 9">
            <a:hlinkClick r:id="rId4"/>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952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4"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4"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4"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4"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4"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4"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4"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4"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4" tooltip="Go to trend"/>
          </p:cNvPr>
          <p:cNvPicPr>
            <a:picLocks noChangeAspect="1"/>
          </p:cNvPicPr>
          <p:nvPr/>
        </p:nvPicPr>
        <p:blipFill>
          <a:blip r:embed="rId24"/>
          <a:stretch>
            <a:fillRect/>
          </a:stretch>
        </p:blipFill>
        <p:spPr>
          <a:xfrm>
            <a:off x="7893844" y="5048250"/>
            <a:ext cx="476250" cy="476250"/>
          </a:xfrm>
          <a:prstGeom prst="rect">
            <a:avLst/>
          </a:prstGeom>
        </p:spPr>
      </p:pic>
      <p:pic>
        <p:nvPicPr>
          <p:cNvPr id="37" name="Image" descr="Image">
            <a:hlinkClick r:id="rId4" tooltip="Go to trend"/>
          </p:cNvPr>
          <p:cNvPicPr>
            <a:picLocks noChangeAspect="1"/>
          </p:cNvPicPr>
          <p:nvPr/>
        </p:nvPicPr>
        <p:blipFill>
          <a:blip r:embed="rId25"/>
          <a:stretch>
            <a:fillRect/>
          </a:stretch>
        </p:blipFill>
        <p:spPr>
          <a:xfrm>
            <a:off x="8429625" y="5048250"/>
            <a:ext cx="476250" cy="4762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7235</Words>
  <Application>Microsoft Office PowerPoint</Application>
  <PresentationFormat>On-screen Show (4:3)</PresentationFormat>
  <Paragraphs>1488</Paragraphs>
  <Slides>109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109</vt:i4>
      </vt:variant>
    </vt:vector>
  </HeadingPairs>
  <TitlesOfParts>
    <vt:vector size="1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Report, TrendHunter.com</dc:title>
  <dc:subject>Trend Report Trendhunter.com</dc:subject>
  <dc:creator>TrendHunter</dc:creator>
  <cp:keywords/>
  <dc:description>Trend Hunter Trend Report. See TrendHunter.com/trendreports for more information</dc:description>
  <cp:lastModifiedBy>THR</cp:lastModifiedBy>
  <cp:revision>1</cp:revision>
  <dcterms:created xsi:type="dcterms:W3CDTF">2014-11-25T15:30:35Z</dcterms:created>
  <dcterms:modified xsi:type="dcterms:W3CDTF">2015-02-18T18:15:34Z</dcterms:modified>
  <cp:category/>
</cp:coreProperties>
</file>